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0" r:id="rId14"/>
    <p:sldId id="269" r:id="rId15"/>
    <p:sldId id="273" r:id="rId16"/>
    <p:sldId id="274" r:id="rId17"/>
    <p:sldId id="275" r:id="rId18"/>
    <p:sldId id="276" r:id="rId19"/>
    <p:sldId id="277" r:id="rId20"/>
    <p:sldId id="278" r:id="rId21"/>
    <p:sldId id="279" r:id="rId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9" name="Shape 69"/>
          <p:cNvSpPr>
            <a:spLocks noGrp="1" noRot="1" noChangeAspect="1"/>
          </p:cNvSpPr>
          <p:nvPr>
            <p:ph type="sldImg"/>
          </p:nvPr>
        </p:nvSpPr>
        <p:spPr>
          <a:xfrm>
            <a:off x="1143000" y="685800"/>
            <a:ext cx="4572000" cy="3429000"/>
          </a:xfrm>
          <a:prstGeom prst="rect">
            <a:avLst/>
          </a:prstGeom>
        </p:spPr>
        <p:txBody>
          <a:bodyPr/>
          <a:lstStyle/>
          <a:p>
            <a:endParaRPr/>
          </a:p>
        </p:txBody>
      </p:sp>
      <p:sp>
        <p:nvSpPr>
          <p:cNvPr id="70" name="Shape 7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406400" indent="-355600" algn="ctr">
              <a:buClrTx/>
              <a:buSzTx/>
              <a:buFontTx/>
              <a:buNone/>
              <a:defRPr sz="2400"/>
            </a:lvl1pPr>
            <a:lvl2pPr marL="406400" indent="127000" algn="ctr">
              <a:buClrTx/>
              <a:buSzTx/>
              <a:buFontTx/>
              <a:buNone/>
              <a:defRPr sz="2400"/>
            </a:lvl2pPr>
            <a:lvl3pPr marL="406400" indent="609600" algn="ctr">
              <a:buClrTx/>
              <a:buSzTx/>
              <a:buFontTx/>
              <a:buNone/>
              <a:defRPr sz="2400"/>
            </a:lvl3pPr>
            <a:lvl4pPr marL="406400" indent="1079500" algn="ctr">
              <a:buClrTx/>
              <a:buSzTx/>
              <a:buFontTx/>
              <a:buNone/>
              <a:defRPr sz="2400"/>
            </a:lvl4pPr>
            <a:lvl5pPr marL="406400" indent="1536700" algn="ctr">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WO_OBJECTS_WITH_TEXT">
    <p:spTree>
      <p:nvGrpSpPr>
        <p:cNvPr id="1" name=""/>
        <p:cNvGrpSpPr/>
        <p:nvPr/>
      </p:nvGrpSpPr>
      <p:grpSpPr>
        <a:xfrm>
          <a:off x="0" y="0"/>
          <a:ext cx="0" cy="0"/>
          <a:chOff x="0" y="0"/>
          <a:chExt cx="0" cy="0"/>
        </a:xfrm>
      </p:grpSpPr>
      <p:sp>
        <p:nvSpPr>
          <p:cNvPr id="20" name="Title Text"/>
          <p:cNvSpPr txBox="1">
            <a:spLocks noGrp="1"/>
          </p:cNvSpPr>
          <p:nvPr>
            <p:ph type="title"/>
          </p:nvPr>
        </p:nvSpPr>
        <p:spPr>
          <a:xfrm>
            <a:off x="839787" y="365125"/>
            <a:ext cx="10515601" cy="1325563"/>
          </a:xfrm>
          <a:prstGeom prst="rect">
            <a:avLst/>
          </a:prstGeom>
        </p:spPr>
        <p:txBody>
          <a:bodyPr anchor="ctr"/>
          <a:lstStyle>
            <a:lvl1pPr>
              <a:defRPr sz="4400"/>
            </a:lvl1pPr>
          </a:lstStyle>
          <a:p>
            <a:r>
              <a:t>Title Text</a:t>
            </a:r>
          </a:p>
        </p:txBody>
      </p:sp>
      <p:sp>
        <p:nvSpPr>
          <p:cNvPr id="21" name="Body Level One…"/>
          <p:cNvSpPr txBox="1">
            <a:spLocks noGrp="1"/>
          </p:cNvSpPr>
          <p:nvPr>
            <p:ph type="body" sz="quarter" idx="1"/>
          </p:nvPr>
        </p:nvSpPr>
        <p:spPr>
          <a:xfrm>
            <a:off x="839787" y="1681163"/>
            <a:ext cx="5157789" cy="823913"/>
          </a:xfrm>
          <a:prstGeom prst="rect">
            <a:avLst/>
          </a:prstGeom>
        </p:spPr>
        <p:txBody>
          <a:bodyPr anchor="b"/>
          <a:lstStyle>
            <a:lvl1pPr marL="228600" indent="0">
              <a:buClrTx/>
              <a:buSzTx/>
              <a:buFontTx/>
              <a:buNone/>
              <a:defRPr sz="2400" b="1"/>
            </a:lvl1pPr>
            <a:lvl2pPr marL="228600" indent="457200">
              <a:buClrTx/>
              <a:buSzTx/>
              <a:buFontTx/>
              <a:buNone/>
              <a:defRPr sz="2400" b="1"/>
            </a:lvl2pPr>
            <a:lvl3pPr marL="228600" indent="914400">
              <a:buClrTx/>
              <a:buSzTx/>
              <a:buFontTx/>
              <a:buNone/>
              <a:defRPr sz="2400" b="1"/>
            </a:lvl3pPr>
            <a:lvl4pPr marL="228600" indent="1371600">
              <a:buClrTx/>
              <a:buSzTx/>
              <a:buFontTx/>
              <a:buNone/>
              <a:defRPr sz="2400" b="1"/>
            </a:lvl4pPr>
            <a:lvl5pPr marL="228600" indent="1828800">
              <a:buClrTx/>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2" name="Google Shape;128;p54"/>
          <p:cNvSpPr txBox="1">
            <a:spLocks noGrp="1"/>
          </p:cNvSpPr>
          <p:nvPr>
            <p:ph type="body" sz="half" idx="21"/>
          </p:nvPr>
        </p:nvSpPr>
        <p:spPr>
          <a:xfrm>
            <a:off x="839787" y="2505075"/>
            <a:ext cx="5157788" cy="3684588"/>
          </a:xfrm>
          <a:prstGeom prst="rect">
            <a:avLst/>
          </a:prstGeom>
        </p:spPr>
        <p:txBody>
          <a:bodyPr/>
          <a:lstStyle/>
          <a:p>
            <a:pPr indent="-342900">
              <a:buSzPts val="2800"/>
              <a:defRPr sz="2800"/>
            </a:pPr>
            <a:endParaRPr/>
          </a:p>
        </p:txBody>
      </p:sp>
      <p:sp>
        <p:nvSpPr>
          <p:cNvPr id="23" name="Google Shape;129;p54"/>
          <p:cNvSpPr txBox="1">
            <a:spLocks noGrp="1"/>
          </p:cNvSpPr>
          <p:nvPr>
            <p:ph type="body" sz="quarter" idx="22"/>
          </p:nvPr>
        </p:nvSpPr>
        <p:spPr>
          <a:xfrm>
            <a:off x="6172200" y="1681163"/>
            <a:ext cx="5183188" cy="823913"/>
          </a:xfrm>
          <a:prstGeom prst="rect">
            <a:avLst/>
          </a:prstGeom>
        </p:spPr>
        <p:txBody>
          <a:bodyPr anchor="b"/>
          <a:lstStyle/>
          <a:p>
            <a:pPr marL="228600" indent="0">
              <a:buClrTx/>
              <a:buSzTx/>
              <a:buFontTx/>
              <a:buNone/>
              <a:defRPr sz="2400" b="1"/>
            </a:pPr>
            <a:endParaRPr/>
          </a:p>
        </p:txBody>
      </p:sp>
      <p:sp>
        <p:nvSpPr>
          <p:cNvPr id="24" name="Google Shape;130;p54"/>
          <p:cNvSpPr txBox="1">
            <a:spLocks noGrp="1"/>
          </p:cNvSpPr>
          <p:nvPr>
            <p:ph type="body" sz="half" idx="23"/>
          </p:nvPr>
        </p:nvSpPr>
        <p:spPr>
          <a:xfrm>
            <a:off x="6172200" y="2505075"/>
            <a:ext cx="5183188" cy="3684588"/>
          </a:xfrm>
          <a:prstGeom prst="rect">
            <a:avLst/>
          </a:prstGeom>
        </p:spPr>
        <p:txBody>
          <a:bodyPr/>
          <a:lstStyle/>
          <a:p>
            <a:pPr indent="-342900">
              <a:buSzPts val="2800"/>
              <a:defRPr sz="2800"/>
            </a:pPr>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OBJECT_WITH_CAPTION_TEXT">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Google Shape;142;p56"/>
          <p:cNvSpPr txBox="1">
            <a:spLocks noGrp="1"/>
          </p:cNvSpPr>
          <p:nvPr>
            <p:ph type="body" sz="quarter" idx="21"/>
          </p:nvPr>
        </p:nvSpPr>
        <p:spPr>
          <a:xfrm>
            <a:off x="839787" y="2057400"/>
            <a:ext cx="3932238" cy="3811588"/>
          </a:xfrm>
          <a:prstGeom prst="rect">
            <a:avLst/>
          </a:prstGeom>
        </p:spPr>
        <p:txBody>
          <a:bodyPr/>
          <a:lstStyle/>
          <a:p>
            <a:pPr marL="228600" indent="0">
              <a:buClrTx/>
              <a:buSzTx/>
              <a:buFontTx/>
              <a:buNone/>
              <a:defRPr sz="1600"/>
            </a:pPr>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ICTURE_WITH_CAPTION_TEXT">
    <p:spTree>
      <p:nvGrpSpPr>
        <p:cNvPr id="1" name=""/>
        <p:cNvGrpSpPr/>
        <p:nvPr/>
      </p:nvGrpSpPr>
      <p:grpSpPr>
        <a:xfrm>
          <a:off x="0" y="0"/>
          <a:ext cx="0" cy="0"/>
          <a:chOff x="0" y="0"/>
          <a:chExt cx="0" cy="0"/>
        </a:xfrm>
      </p:grpSpPr>
      <p:sp>
        <p:nvSpPr>
          <p:cNvPr id="42" name="Title Text"/>
          <p:cNvSpPr txBox="1">
            <a:spLocks noGrp="1"/>
          </p:cNvSpPr>
          <p:nvPr>
            <p:ph type="title"/>
          </p:nvPr>
        </p:nvSpPr>
        <p:spPr>
          <a:prstGeom prst="rect">
            <a:avLst/>
          </a:prstGeom>
        </p:spPr>
        <p:txBody>
          <a:bodyPr/>
          <a:lstStyle/>
          <a:p>
            <a:r>
              <a:t>Title Text</a:t>
            </a:r>
          </a:p>
        </p:txBody>
      </p:sp>
      <p:sp>
        <p:nvSpPr>
          <p:cNvPr id="43" name="Google Shape;148;p57"/>
          <p:cNvSpPr>
            <a:spLocks noGrp="1"/>
          </p:cNvSpPr>
          <p:nvPr>
            <p:ph type="pic" sz="half" idx="21"/>
          </p:nvPr>
        </p:nvSpPr>
        <p:spPr>
          <a:prstGeom prst="rect">
            <a:avLst/>
          </a:prstGeom>
        </p:spPr>
        <p:txBody>
          <a:bodyPr lIns="91439" tIns="45719" rIns="91439" bIns="45719">
            <a:noAutofit/>
          </a:bodyPr>
          <a:lstStyle/>
          <a:p>
            <a:endParaRPr/>
          </a:p>
        </p:txBody>
      </p:sp>
      <p:sp>
        <p:nvSpPr>
          <p:cNvPr id="44" name="Body Level One…"/>
          <p:cNvSpPr txBox="1">
            <a:spLocks noGrp="1"/>
          </p:cNvSpPr>
          <p:nvPr>
            <p:ph type="body" sz="quarter" idx="1"/>
          </p:nvPr>
        </p:nvSpPr>
        <p:spPr>
          <a:xfrm>
            <a:off x="839787" y="2057400"/>
            <a:ext cx="3932239" cy="3811588"/>
          </a:xfrm>
          <a:prstGeom prst="rect">
            <a:avLst/>
          </a:prstGeom>
        </p:spPr>
        <p:txBody>
          <a:bodyPr/>
          <a:lstStyle>
            <a:lvl1pPr marL="228600" indent="0">
              <a:buClrTx/>
              <a:buSzTx/>
              <a:buFontTx/>
              <a:buNone/>
              <a:defRPr sz="1600"/>
            </a:lvl1pPr>
            <a:lvl2pPr marL="228600" indent="457200">
              <a:buClrTx/>
              <a:buSzTx/>
              <a:buFontTx/>
              <a:buNone/>
              <a:defRPr sz="1600"/>
            </a:lvl2pPr>
            <a:lvl3pPr marL="228600" indent="914400">
              <a:buClrTx/>
              <a:buSzTx/>
              <a:buFontTx/>
              <a:buNone/>
              <a:defRPr sz="1600"/>
            </a:lvl3pPr>
            <a:lvl4pPr marL="228600" indent="1371600">
              <a:buClrTx/>
              <a:buSzTx/>
              <a:buFontTx/>
              <a:buNone/>
              <a:defRPr sz="1600"/>
            </a:lvl4pPr>
            <a:lvl5pPr marL="228600" indent="1828800">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VERTICAL_TEXT">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8200" y="365125"/>
            <a:ext cx="10515600" cy="1325563"/>
          </a:xfrm>
          <a:prstGeom prst="rect">
            <a:avLst/>
          </a:prstGeom>
        </p:spPr>
        <p:txBody>
          <a:bodyPr anchor="ctr"/>
          <a:lstStyle>
            <a:lvl1pPr>
              <a:defRPr sz="4400"/>
            </a:lvl1pPr>
          </a:lstStyle>
          <a:p>
            <a:r>
              <a:t>Title Text</a:t>
            </a:r>
          </a:p>
        </p:txBody>
      </p:sp>
      <p:sp>
        <p:nvSpPr>
          <p:cNvPr id="53" name="Body Level One…"/>
          <p:cNvSpPr txBox="1">
            <a:spLocks noGrp="1"/>
          </p:cNvSpPr>
          <p:nvPr>
            <p:ph type="body" idx="1"/>
          </p:nvPr>
        </p:nvSpPr>
        <p:spPr>
          <a:xfrm rot="5400000">
            <a:off x="3920330" y="-1256506"/>
            <a:ext cx="4351339" cy="10515601"/>
          </a:xfrm>
          <a:prstGeom prst="rect">
            <a:avLst/>
          </a:prstGeom>
        </p:spPr>
        <p:txBody>
          <a:bodyPr/>
          <a:lstStyle>
            <a:lvl1pPr indent="-342900">
              <a:buSzPts val="2800"/>
              <a:defRPr sz="2800"/>
            </a:lvl1pPr>
            <a:lvl2pPr marL="971550" indent="-400050">
              <a:buSzPts val="2800"/>
              <a:defRPr sz="2800"/>
            </a:lvl2pPr>
            <a:lvl3pPr marL="1508760" indent="-480060">
              <a:buSzPts val="2800"/>
              <a:defRPr sz="2800"/>
            </a:lvl3pPr>
            <a:lvl4pPr marL="2019300" indent="-533400">
              <a:buSzPts val="2800"/>
              <a:defRPr sz="2800"/>
            </a:lvl4pPr>
            <a:lvl5pPr marL="2476500" indent="-533400">
              <a:buSzPts val="2800"/>
              <a:defRPr sz="2800"/>
            </a:lvl5pPr>
          </a:lstStyle>
          <a:p>
            <a:r>
              <a:t>Body Level One</a:t>
            </a:r>
          </a:p>
          <a:p>
            <a:pPr lvl="1"/>
            <a:r>
              <a:t>Body Level Two</a:t>
            </a:r>
          </a:p>
          <a:p>
            <a:pPr lvl="2"/>
            <a:r>
              <a:t>Body Level Three</a:t>
            </a:r>
          </a:p>
          <a:p>
            <a:pPr lvl="3"/>
            <a:r>
              <a:t>Body Level Four</a:t>
            </a:r>
          </a:p>
          <a:p>
            <a:pPr lvl="4"/>
            <a:r>
              <a:t>Body Level Five</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VERTICAL_TITLE_AND_VERTICAL_TEXT">
    <p:spTree>
      <p:nvGrpSpPr>
        <p:cNvPr id="1" name=""/>
        <p:cNvGrpSpPr/>
        <p:nvPr/>
      </p:nvGrpSpPr>
      <p:grpSpPr>
        <a:xfrm>
          <a:off x="0" y="0"/>
          <a:ext cx="0" cy="0"/>
          <a:chOff x="0" y="0"/>
          <a:chExt cx="0" cy="0"/>
        </a:xfrm>
      </p:grpSpPr>
      <p:sp>
        <p:nvSpPr>
          <p:cNvPr id="61" name="Title Text"/>
          <p:cNvSpPr txBox="1">
            <a:spLocks noGrp="1"/>
          </p:cNvSpPr>
          <p:nvPr>
            <p:ph type="title"/>
          </p:nvPr>
        </p:nvSpPr>
        <p:spPr>
          <a:xfrm rot="5400000">
            <a:off x="7133431" y="1956593"/>
            <a:ext cx="5811839" cy="2628901"/>
          </a:xfrm>
          <a:prstGeom prst="rect">
            <a:avLst/>
          </a:prstGeom>
        </p:spPr>
        <p:txBody>
          <a:bodyPr anchor="ctr"/>
          <a:lstStyle>
            <a:lvl1pPr>
              <a:defRPr sz="4400"/>
            </a:lvl1pPr>
          </a:lstStyle>
          <a:p>
            <a:r>
              <a:t>Title Text</a:t>
            </a:r>
          </a:p>
        </p:txBody>
      </p:sp>
      <p:sp>
        <p:nvSpPr>
          <p:cNvPr id="62" name="Body Level One…"/>
          <p:cNvSpPr txBox="1">
            <a:spLocks noGrp="1"/>
          </p:cNvSpPr>
          <p:nvPr>
            <p:ph type="body" idx="1"/>
          </p:nvPr>
        </p:nvSpPr>
        <p:spPr>
          <a:xfrm rot="5400000">
            <a:off x="1799431" y="-596107"/>
            <a:ext cx="5811838" cy="7734301"/>
          </a:xfrm>
          <a:prstGeom prst="rect">
            <a:avLst/>
          </a:prstGeom>
        </p:spPr>
        <p:txBody>
          <a:bodyPr/>
          <a:lstStyle>
            <a:lvl1pPr indent="-342900">
              <a:buSzPts val="2800"/>
              <a:defRPr sz="2800"/>
            </a:lvl1pPr>
            <a:lvl2pPr marL="971550" indent="-400050">
              <a:buSzPts val="2800"/>
              <a:defRPr sz="2800"/>
            </a:lvl2pPr>
            <a:lvl3pPr marL="1508760" indent="-480060">
              <a:buSzPts val="2800"/>
              <a:defRPr sz="2800"/>
            </a:lvl3pPr>
            <a:lvl4pPr marL="2019300" indent="-533400">
              <a:buSzPts val="2800"/>
              <a:defRPr sz="2800"/>
            </a:lvl4pPr>
            <a:lvl5pPr marL="2476500" indent="-533400">
              <a:buSzPts val="2800"/>
              <a:defRPr sz="2800"/>
            </a:lvl5pPr>
          </a:lstStyle>
          <a:p>
            <a:r>
              <a:t>Body Level One</a:t>
            </a:r>
          </a:p>
          <a:p>
            <a:pPr lvl="1"/>
            <a:r>
              <a:t>Body Level Two</a:t>
            </a:r>
          </a:p>
          <a:p>
            <a:pPr lvl="2"/>
            <a:r>
              <a:t>Body Level Three</a:t>
            </a:r>
          </a:p>
          <a:p>
            <a:pPr lvl="3"/>
            <a:r>
              <a:t>Body Level Four</a:t>
            </a:r>
          </a:p>
          <a:p>
            <a:pPr lvl="4"/>
            <a:r>
              <a:t>Body Level Five</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9787" y="457200"/>
            <a:ext cx="3932239" cy="1600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b">
            <a:normAutofit/>
          </a:bodyPr>
          <a:lstStyle/>
          <a:p>
            <a:r>
              <a:t>Title Text</a:t>
            </a:r>
          </a:p>
        </p:txBody>
      </p:sp>
      <p:sp>
        <p:nvSpPr>
          <p:cNvPr id="3" name="Body Level One…"/>
          <p:cNvSpPr txBox="1">
            <a:spLocks noGrp="1"/>
          </p:cNvSpPr>
          <p:nvPr>
            <p:ph type="body" idx="1"/>
          </p:nvPr>
        </p:nvSpPr>
        <p:spPr>
          <a:xfrm>
            <a:off x="5183187" y="987425"/>
            <a:ext cx="6172201" cy="48736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216" y="6414780"/>
            <a:ext cx="258585" cy="248265"/>
          </a:xfrm>
          <a:prstGeom prst="rect">
            <a:avLst/>
          </a:prstGeom>
          <a:ln w="12700">
            <a:miter lim="400000"/>
          </a:ln>
        </p:spPr>
        <p:txBody>
          <a:bodyPr wrap="none" lIns="45699" tIns="45699" rIns="45699" bIns="45699" anchor="ctr">
            <a:spAutoFit/>
          </a:bodyPr>
          <a:lstStyle>
            <a:lvl1pPr algn="r">
              <a:defRPr sz="1200">
                <a:solidFill>
                  <a:srgbClr val="888888"/>
                </a:solidFill>
                <a:latin typeface="Calibri"/>
                <a:ea typeface="Calibri"/>
                <a:cs typeface="Calibri"/>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l" defTabSz="914400" rtl="0" latinLnBrk="0">
        <a:lnSpc>
          <a:spcPct val="90000"/>
        </a:lnSpc>
        <a:spcBef>
          <a:spcPts val="0"/>
        </a:spcBef>
        <a:spcAft>
          <a:spcPts val="0"/>
        </a:spcAft>
        <a:buClrTx/>
        <a:buSzTx/>
        <a:buFontTx/>
        <a:buNone/>
        <a:tabLst/>
        <a:defRPr sz="3200" b="0" i="0" u="none" strike="noStrike" cap="none" spc="0" baseline="0">
          <a:solidFill>
            <a:srgbClr val="000000"/>
          </a:solidFill>
          <a:uFillTx/>
          <a:latin typeface="Calibri"/>
          <a:ea typeface="Calibri"/>
          <a:cs typeface="Calibri"/>
          <a:sym typeface="Calibri"/>
        </a:defRPr>
      </a:lvl1pPr>
      <a:lvl2pPr marL="0" marR="0" indent="0" algn="l" defTabSz="914400" rtl="0" latinLnBrk="0">
        <a:lnSpc>
          <a:spcPct val="90000"/>
        </a:lnSpc>
        <a:spcBef>
          <a:spcPts val="0"/>
        </a:spcBef>
        <a:spcAft>
          <a:spcPts val="0"/>
        </a:spcAft>
        <a:buClrTx/>
        <a:buSzTx/>
        <a:buFontTx/>
        <a:buNone/>
        <a:tabLst/>
        <a:defRPr sz="3200" b="0" i="0" u="none" strike="noStrike" cap="none" spc="0" baseline="0">
          <a:solidFill>
            <a:srgbClr val="000000"/>
          </a:solidFill>
          <a:uFillTx/>
          <a:latin typeface="Calibri"/>
          <a:ea typeface="Calibri"/>
          <a:cs typeface="Calibri"/>
          <a:sym typeface="Calibri"/>
        </a:defRPr>
      </a:lvl2pPr>
      <a:lvl3pPr marL="0" marR="0" indent="0" algn="l" defTabSz="914400" rtl="0" latinLnBrk="0">
        <a:lnSpc>
          <a:spcPct val="90000"/>
        </a:lnSpc>
        <a:spcBef>
          <a:spcPts val="0"/>
        </a:spcBef>
        <a:spcAft>
          <a:spcPts val="0"/>
        </a:spcAft>
        <a:buClrTx/>
        <a:buSzTx/>
        <a:buFontTx/>
        <a:buNone/>
        <a:tabLst/>
        <a:defRPr sz="3200" b="0" i="0" u="none" strike="noStrike" cap="none" spc="0" baseline="0">
          <a:solidFill>
            <a:srgbClr val="000000"/>
          </a:solidFill>
          <a:uFillTx/>
          <a:latin typeface="Calibri"/>
          <a:ea typeface="Calibri"/>
          <a:cs typeface="Calibri"/>
          <a:sym typeface="Calibri"/>
        </a:defRPr>
      </a:lvl3pPr>
      <a:lvl4pPr marL="0" marR="0" indent="0" algn="l" defTabSz="914400" rtl="0" latinLnBrk="0">
        <a:lnSpc>
          <a:spcPct val="90000"/>
        </a:lnSpc>
        <a:spcBef>
          <a:spcPts val="0"/>
        </a:spcBef>
        <a:spcAft>
          <a:spcPts val="0"/>
        </a:spcAft>
        <a:buClrTx/>
        <a:buSzTx/>
        <a:buFontTx/>
        <a:buNone/>
        <a:tabLst/>
        <a:defRPr sz="3200" b="0" i="0" u="none" strike="noStrike" cap="none" spc="0" baseline="0">
          <a:solidFill>
            <a:srgbClr val="000000"/>
          </a:solidFill>
          <a:uFillTx/>
          <a:latin typeface="Calibri"/>
          <a:ea typeface="Calibri"/>
          <a:cs typeface="Calibri"/>
          <a:sym typeface="Calibri"/>
        </a:defRPr>
      </a:lvl4pPr>
      <a:lvl5pPr marL="0" marR="0" indent="0" algn="l" defTabSz="914400" rtl="0" latinLnBrk="0">
        <a:lnSpc>
          <a:spcPct val="90000"/>
        </a:lnSpc>
        <a:spcBef>
          <a:spcPts val="0"/>
        </a:spcBef>
        <a:spcAft>
          <a:spcPts val="0"/>
        </a:spcAft>
        <a:buClrTx/>
        <a:buSzTx/>
        <a:buFontTx/>
        <a:buNone/>
        <a:tabLst/>
        <a:defRPr sz="3200" b="0" i="0" u="none" strike="noStrike" cap="none" spc="0" baseline="0">
          <a:solidFill>
            <a:srgbClr val="000000"/>
          </a:solidFill>
          <a:uFillTx/>
          <a:latin typeface="Calibri"/>
          <a:ea typeface="Calibri"/>
          <a:cs typeface="Calibri"/>
          <a:sym typeface="Calibri"/>
        </a:defRPr>
      </a:lvl5pPr>
      <a:lvl6pPr marL="0" marR="0" indent="0" algn="l" defTabSz="914400" rtl="0" latinLnBrk="0">
        <a:lnSpc>
          <a:spcPct val="90000"/>
        </a:lnSpc>
        <a:spcBef>
          <a:spcPts val="0"/>
        </a:spcBef>
        <a:spcAft>
          <a:spcPts val="0"/>
        </a:spcAft>
        <a:buClrTx/>
        <a:buSzTx/>
        <a:buFontTx/>
        <a:buNone/>
        <a:tabLst/>
        <a:defRPr sz="3200" b="0" i="0" u="none" strike="noStrike" cap="none" spc="0" baseline="0">
          <a:solidFill>
            <a:srgbClr val="000000"/>
          </a:solidFill>
          <a:uFillTx/>
          <a:latin typeface="Calibri"/>
          <a:ea typeface="Calibri"/>
          <a:cs typeface="Calibri"/>
          <a:sym typeface="Calibri"/>
        </a:defRPr>
      </a:lvl6pPr>
      <a:lvl7pPr marL="0" marR="0" indent="0" algn="l" defTabSz="914400" rtl="0" latinLnBrk="0">
        <a:lnSpc>
          <a:spcPct val="90000"/>
        </a:lnSpc>
        <a:spcBef>
          <a:spcPts val="0"/>
        </a:spcBef>
        <a:spcAft>
          <a:spcPts val="0"/>
        </a:spcAft>
        <a:buClrTx/>
        <a:buSzTx/>
        <a:buFontTx/>
        <a:buNone/>
        <a:tabLst/>
        <a:defRPr sz="3200" b="0" i="0" u="none" strike="noStrike" cap="none" spc="0" baseline="0">
          <a:solidFill>
            <a:srgbClr val="000000"/>
          </a:solidFill>
          <a:uFillTx/>
          <a:latin typeface="Calibri"/>
          <a:ea typeface="Calibri"/>
          <a:cs typeface="Calibri"/>
          <a:sym typeface="Calibri"/>
        </a:defRPr>
      </a:lvl7pPr>
      <a:lvl8pPr marL="0" marR="0" indent="0" algn="l" defTabSz="914400" rtl="0" latinLnBrk="0">
        <a:lnSpc>
          <a:spcPct val="90000"/>
        </a:lnSpc>
        <a:spcBef>
          <a:spcPts val="0"/>
        </a:spcBef>
        <a:spcAft>
          <a:spcPts val="0"/>
        </a:spcAft>
        <a:buClrTx/>
        <a:buSzTx/>
        <a:buFontTx/>
        <a:buNone/>
        <a:tabLst/>
        <a:defRPr sz="3200" b="0" i="0" u="none" strike="noStrike" cap="none" spc="0" baseline="0">
          <a:solidFill>
            <a:srgbClr val="000000"/>
          </a:solidFill>
          <a:uFillTx/>
          <a:latin typeface="Calibri"/>
          <a:ea typeface="Calibri"/>
          <a:cs typeface="Calibri"/>
          <a:sym typeface="Calibri"/>
        </a:defRPr>
      </a:lvl8pPr>
      <a:lvl9pPr marL="0" marR="0" indent="0" algn="l" defTabSz="914400" rtl="0" latinLnBrk="0">
        <a:lnSpc>
          <a:spcPct val="90000"/>
        </a:lnSpc>
        <a:spcBef>
          <a:spcPts val="0"/>
        </a:spcBef>
        <a:spcAft>
          <a:spcPts val="0"/>
        </a:spcAft>
        <a:buClrTx/>
        <a:buSzTx/>
        <a:buFontTx/>
        <a:buNone/>
        <a:tabLst/>
        <a:defRPr sz="3200" b="0" i="0" u="none" strike="noStrike" cap="none" spc="0" baseline="0">
          <a:solidFill>
            <a:srgbClr val="000000"/>
          </a:solidFill>
          <a:uFillTx/>
          <a:latin typeface="Calibri"/>
          <a:ea typeface="Calibri"/>
          <a:cs typeface="Calibri"/>
          <a:sym typeface="Calibri"/>
        </a:defRPr>
      </a:lvl9pPr>
    </p:titleStyle>
    <p:bodyStyle>
      <a:lvl1pPr marL="457200" marR="0" indent="-431800" algn="l" defTabSz="914400" rtl="0" latinLnBrk="0">
        <a:lnSpc>
          <a:spcPct val="90000"/>
        </a:lnSpc>
        <a:spcBef>
          <a:spcPts val="10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1pPr>
      <a:lvl2pPr marL="972457" marR="0" indent="-464457" algn="l" defTabSz="914400" rtl="0" latinLnBrk="0">
        <a:lnSpc>
          <a:spcPct val="90000"/>
        </a:lnSpc>
        <a:spcBef>
          <a:spcPts val="10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2pPr>
      <a:lvl3pPr marL="1498600" marR="0" indent="-508000" algn="l" defTabSz="914400" rtl="0" latinLnBrk="0">
        <a:lnSpc>
          <a:spcPct val="90000"/>
        </a:lnSpc>
        <a:spcBef>
          <a:spcPts val="10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3pPr>
      <a:lvl4pPr marL="2042160" marR="0" indent="-568960" algn="l" defTabSz="914400" rtl="0" latinLnBrk="0">
        <a:lnSpc>
          <a:spcPct val="90000"/>
        </a:lnSpc>
        <a:spcBef>
          <a:spcPts val="10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4pPr>
      <a:lvl5pPr marL="2499360" marR="0" indent="-568960" algn="l" defTabSz="914400" rtl="0" latinLnBrk="0">
        <a:lnSpc>
          <a:spcPct val="90000"/>
        </a:lnSpc>
        <a:spcBef>
          <a:spcPts val="10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5pPr>
      <a:lvl6pPr marL="2956560" marR="0" indent="-568960" algn="l" defTabSz="914400" rtl="0" latinLnBrk="0">
        <a:lnSpc>
          <a:spcPct val="90000"/>
        </a:lnSpc>
        <a:spcBef>
          <a:spcPts val="10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6pPr>
      <a:lvl7pPr marL="3413759" marR="0" indent="-568959" algn="l" defTabSz="914400" rtl="0" latinLnBrk="0">
        <a:lnSpc>
          <a:spcPct val="90000"/>
        </a:lnSpc>
        <a:spcBef>
          <a:spcPts val="10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7pPr>
      <a:lvl8pPr marL="3870959" marR="0" indent="-568959" algn="l" defTabSz="914400" rtl="0" latinLnBrk="0">
        <a:lnSpc>
          <a:spcPct val="90000"/>
        </a:lnSpc>
        <a:spcBef>
          <a:spcPts val="10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8pPr>
      <a:lvl9pPr marL="4328159" marR="0" indent="-568959" algn="l" defTabSz="914400" rtl="0" latinLnBrk="0">
        <a:lnSpc>
          <a:spcPct val="90000"/>
        </a:lnSpc>
        <a:spcBef>
          <a:spcPts val="10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scholar.google.com/citations?user=QGRDTIUAAAAJ&amp;hl=en&amp;oi=sra" TargetMode="External"/><Relationship Id="rId3" Type="http://schemas.openxmlformats.org/officeDocument/2006/relationships/image" Target="../media/image3.png"/><Relationship Id="rId7" Type="http://schemas.openxmlformats.org/officeDocument/2006/relationships/hyperlink" Target="https://scholar.google.com/citations?user=SPzTnp0AAAAJ&amp;hl=en&amp;oi=sra"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scholar.google.com/citations?user=K00gXYUAAAAJ&amp;hl=en&amp;oi=sra" TargetMode="External"/><Relationship Id="rId5" Type="http://schemas.openxmlformats.org/officeDocument/2006/relationships/hyperlink" Target="https://scholar.google.com/citations?user=CVMyNegAAAAJ&amp;hl=en&amp;oi=sra" TargetMode="External"/><Relationship Id="rId10" Type="http://schemas.openxmlformats.org/officeDocument/2006/relationships/hyperlink" Target="https://scholar.google.com/citations?user=qi2Qr2kAAAAJ&amp;hl=en&amp;oi=sra" TargetMode="External"/><Relationship Id="rId4" Type="http://schemas.openxmlformats.org/officeDocument/2006/relationships/hyperlink" Target="https://scholar.google.com/citations?user=HQw_pxwAAAAJ&amp;hl=en&amp;oi=sra" TargetMode="External"/><Relationship Id="rId9" Type="http://schemas.openxmlformats.org/officeDocument/2006/relationships/hyperlink" Target="https://scholar.google.com/citations?user=Aw8qkWwAAAAJ&amp;hl=en&amp;oi=sra"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openxmlformats.org/officeDocument/2006/relationships/hyperlink" Target="https://scholar.google.com/citations?user=1x_5uzYAAAAJ&amp;hl=en&amp;oi=sra" TargetMode="External"/><Relationship Id="rId3" Type="http://schemas.openxmlformats.org/officeDocument/2006/relationships/image" Target="../media/image3.png"/><Relationship Id="rId7" Type="http://schemas.openxmlformats.org/officeDocument/2006/relationships/hyperlink" Target="https://scholar.google.com/citations?user=z3in8twAAAAJ&amp;hl=en&amp;oi=sra" TargetMode="External"/><Relationship Id="rId12" Type="http://schemas.openxmlformats.org/officeDocument/2006/relationships/hyperlink" Target="https://scholar.google.com/citations?user=nwt-BggAAAAJ&amp;hl=en&amp;oi=sra"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scholar.google.com/citations?user=3h-XPfAAAAAJ&amp;hl=en&amp;oi=sra" TargetMode="External"/><Relationship Id="rId11" Type="http://schemas.openxmlformats.org/officeDocument/2006/relationships/hyperlink" Target="https://scholar.google.com/citations?user=-N1g6woAAAAJ&amp;hl=en&amp;oi=sra" TargetMode="External"/><Relationship Id="rId5" Type="http://schemas.openxmlformats.org/officeDocument/2006/relationships/hyperlink" Target="https://scholar.google.com/citations?user=RXOjNs0AAAAJ&amp;hl=en&amp;oi=sra" TargetMode="External"/><Relationship Id="rId10" Type="http://schemas.openxmlformats.org/officeDocument/2006/relationships/hyperlink" Target="https://scholar.google.com/citations?user=7UpUOhMAAAAJ&amp;hl=en&amp;oi=sra" TargetMode="External"/><Relationship Id="rId4" Type="http://schemas.openxmlformats.org/officeDocument/2006/relationships/hyperlink" Target="https://scholar.google.com/citations?user=VH4NdUUAAAAJ&amp;hl=en&amp;oi=sra" TargetMode="External"/><Relationship Id="rId9" Type="http://schemas.openxmlformats.org/officeDocument/2006/relationships/hyperlink" Target="https://scholar.google.com/citations?user=trrQoEYAAAAJ&amp;hl=en&amp;oi=sra"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scholar.google.com/citations?user=HkcVz9sAAAAJ&amp;hl=en&amp;oi=sra" TargetMode="External"/><Relationship Id="rId3" Type="http://schemas.openxmlformats.org/officeDocument/2006/relationships/image" Target="../media/image3.png"/><Relationship Id="rId7" Type="http://schemas.openxmlformats.org/officeDocument/2006/relationships/hyperlink" Target="https://scholar.google.com/citations?user=CfGY1UMAAAAJ&amp;hl=en&amp;oi=sra" TargetMode="External"/><Relationship Id="rId12" Type="http://schemas.openxmlformats.org/officeDocument/2006/relationships/hyperlink" Target="https://scholar.google.com/citations?user=9ASP-lkAAAAJ&amp;hl=en&amp;oi=sra"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scholar.google.com/citations?user=r4Sv57MAAAAJ&amp;hl=en&amp;oi=sra" TargetMode="External"/><Relationship Id="rId11" Type="http://schemas.openxmlformats.org/officeDocument/2006/relationships/hyperlink" Target="https://scholar.google.com/citations?user=tmh8EgkAAAAJ&amp;hl=en&amp;oi=sra" TargetMode="External"/><Relationship Id="rId5" Type="http://schemas.openxmlformats.org/officeDocument/2006/relationships/hyperlink" Target="https://scholar.google.com/citations?user=mAs2LSUAAAAJ&amp;hl=en&amp;oi=sra" TargetMode="External"/><Relationship Id="rId10" Type="http://schemas.openxmlformats.org/officeDocument/2006/relationships/hyperlink" Target="https://scholar.google.com/citations?user=LHMrtg8AAAAJ&amp;hl=en&amp;oi=sra" TargetMode="External"/><Relationship Id="rId4" Type="http://schemas.openxmlformats.org/officeDocument/2006/relationships/hyperlink" Target="https://scholar.google.com/citations?user=ZquCTDMAAAAJ&amp;hl=en&amp;oi=sra" TargetMode="External"/><Relationship Id="rId9" Type="http://schemas.openxmlformats.org/officeDocument/2006/relationships/hyperlink" Target="https://scholar.google.com/citations?user=ORBBQcAAAAAJ&amp;hl=en&amp;oi=sr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Google Shape;174;p2"/>
          <p:cNvSpPr txBox="1">
            <a:spLocks noGrp="1"/>
          </p:cNvSpPr>
          <p:nvPr>
            <p:ph type="ctrTitle"/>
          </p:nvPr>
        </p:nvSpPr>
        <p:spPr>
          <a:xfrm>
            <a:off x="264159" y="1291735"/>
            <a:ext cx="11663682" cy="1569075"/>
          </a:xfrm>
          <a:prstGeom prst="rect">
            <a:avLst/>
          </a:prstGeom>
          <a:solidFill>
            <a:srgbClr val="EDEDED"/>
          </a:solidFill>
          <a:ln w="76200">
            <a:solidFill>
              <a:srgbClr val="000000"/>
            </a:solidFill>
            <a:round/>
          </a:ln>
        </p:spPr>
        <p:txBody>
          <a:bodyPr/>
          <a:lstStyle/>
          <a:p>
            <a:pPr>
              <a:defRPr sz="4000" b="1">
                <a:solidFill>
                  <a:srgbClr val="1F3864"/>
                </a:solidFill>
                <a:latin typeface="Times Roman"/>
                <a:ea typeface="Times Roman"/>
                <a:cs typeface="Times Roman"/>
                <a:sym typeface="Times Roman"/>
              </a:defRPr>
            </a:pPr>
            <a:r>
              <a:t>	</a:t>
            </a:r>
            <a:r>
              <a:rPr sz="3200"/>
              <a:t>Practicum Presentation</a:t>
            </a:r>
            <a:br>
              <a:rPr sz="3200"/>
            </a:br>
            <a:r>
              <a:rPr sz="3200"/>
              <a:t>Topic: “White-Board Hand Gesture Recognition System”</a:t>
            </a:r>
          </a:p>
        </p:txBody>
      </p:sp>
      <p:pic>
        <p:nvPicPr>
          <p:cNvPr id="73" name="Picture 2" descr="Picture 2"/>
          <p:cNvPicPr>
            <a:picLocks noChangeAspect="1"/>
          </p:cNvPicPr>
          <p:nvPr/>
        </p:nvPicPr>
        <p:blipFill>
          <a:blip r:embed="rId2"/>
          <a:srcRect l="10536" t="16197" r="7963" b="26712"/>
          <a:stretch>
            <a:fillRect/>
          </a:stretch>
        </p:blipFill>
        <p:spPr>
          <a:xfrm>
            <a:off x="9072880" y="68246"/>
            <a:ext cx="2895601" cy="1158241"/>
          </a:xfrm>
          <a:prstGeom prst="rect">
            <a:avLst/>
          </a:prstGeom>
          <a:ln w="12700">
            <a:miter lim="400000"/>
          </a:ln>
        </p:spPr>
      </p:pic>
      <p:sp>
        <p:nvSpPr>
          <p:cNvPr id="74" name="Subtitle 3"/>
          <p:cNvSpPr txBox="1">
            <a:spLocks noGrp="1"/>
          </p:cNvSpPr>
          <p:nvPr>
            <p:ph type="subTitle" idx="1"/>
          </p:nvPr>
        </p:nvSpPr>
        <p:spPr>
          <a:xfrm>
            <a:off x="1061885" y="3156157"/>
            <a:ext cx="10176386" cy="3554362"/>
          </a:xfrm>
          <a:prstGeom prst="rect">
            <a:avLst/>
          </a:prstGeom>
          <a:solidFill>
            <a:srgbClr val="DAE3F3"/>
          </a:solidFill>
        </p:spPr>
        <p:txBody>
          <a:bodyPr/>
          <a:lstStyle/>
          <a:p>
            <a:pPr>
              <a:defRPr sz="2700" b="1">
                <a:solidFill>
                  <a:srgbClr val="002060"/>
                </a:solidFill>
                <a:latin typeface="Times New Roman"/>
                <a:ea typeface="Times New Roman"/>
                <a:cs typeface="Times New Roman"/>
                <a:sym typeface="Times New Roman"/>
              </a:defRPr>
            </a:pPr>
            <a:endParaRPr/>
          </a:p>
          <a:p>
            <a:pPr>
              <a:defRPr sz="2700" b="1">
                <a:solidFill>
                  <a:srgbClr val="002060"/>
                </a:solidFill>
                <a:latin typeface="Times New Roman"/>
                <a:ea typeface="Times New Roman"/>
                <a:cs typeface="Times New Roman"/>
                <a:sym typeface="Times New Roman"/>
              </a:defRPr>
            </a:pPr>
            <a:r>
              <a:t>Raunak Negi- 07017711622 (AIML-A)</a:t>
            </a:r>
          </a:p>
          <a:p>
            <a:pPr>
              <a:defRPr sz="2700" b="1">
                <a:solidFill>
                  <a:srgbClr val="002060"/>
                </a:solidFill>
                <a:latin typeface="Times New Roman"/>
                <a:ea typeface="Times New Roman"/>
                <a:cs typeface="Times New Roman"/>
                <a:sym typeface="Times New Roman"/>
              </a:defRPr>
            </a:pPr>
            <a:r>
              <a:t>Ayush Chauhan- 09017711622 (AIML-B)</a:t>
            </a:r>
          </a:p>
          <a:p>
            <a:pPr>
              <a:defRPr sz="2700" b="1">
                <a:solidFill>
                  <a:srgbClr val="002060"/>
                </a:solidFill>
                <a:latin typeface="Times New Roman"/>
                <a:ea typeface="Times New Roman"/>
                <a:cs typeface="Times New Roman"/>
                <a:sym typeface="Times New Roman"/>
              </a:defRPr>
            </a:pPr>
            <a:r>
              <a:t>Tanishq Rawat- 11217711622 (AIML-B)</a:t>
            </a:r>
          </a:p>
          <a:p>
            <a:pPr>
              <a:defRPr sz="2700" b="1">
                <a:solidFill>
                  <a:srgbClr val="002060"/>
                </a:solidFill>
                <a:latin typeface="Times New Roman"/>
                <a:ea typeface="Times New Roman"/>
                <a:cs typeface="Times New Roman"/>
                <a:sym typeface="Times New Roman"/>
              </a:defRPr>
            </a:pPr>
            <a:endParaRPr/>
          </a:p>
          <a:p>
            <a:pPr>
              <a:defRPr sz="2700" b="1">
                <a:solidFill>
                  <a:srgbClr val="002060"/>
                </a:solidFill>
                <a:latin typeface="Times New Roman"/>
                <a:ea typeface="Times New Roman"/>
                <a:cs typeface="Times New Roman"/>
                <a:sym typeface="Times New Roman"/>
              </a:defRPr>
            </a:pPr>
            <a:r>
              <a:t>Supervisor:</a:t>
            </a:r>
          </a:p>
          <a:p>
            <a:pPr>
              <a:defRPr sz="2700" b="1">
                <a:solidFill>
                  <a:srgbClr val="002060"/>
                </a:solidFill>
                <a:latin typeface="Times New Roman"/>
                <a:ea typeface="Times New Roman"/>
                <a:cs typeface="Times New Roman"/>
                <a:sym typeface="Times New Roman"/>
              </a:defRPr>
            </a:pPr>
            <a:r>
              <a:t>Dr. Ashish Kumar</a:t>
            </a:r>
          </a:p>
        </p:txBody>
      </p:sp>
      <p:pic>
        <p:nvPicPr>
          <p:cNvPr id="75" name="Picture 4" descr="Picture 4"/>
          <p:cNvPicPr>
            <a:picLocks noChangeAspect="1"/>
          </p:cNvPicPr>
          <p:nvPr/>
        </p:nvPicPr>
        <p:blipFill>
          <a:blip r:embed="rId3"/>
          <a:stretch>
            <a:fillRect/>
          </a:stretch>
        </p:blipFill>
        <p:spPr>
          <a:xfrm>
            <a:off x="8765222" y="6187440"/>
            <a:ext cx="3426779" cy="500714"/>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
          <p:cNvSpPr txBox="1">
            <a:spLocks noGrp="1"/>
          </p:cNvSpPr>
          <p:nvPr>
            <p:ph type="title"/>
          </p:nvPr>
        </p:nvSpPr>
        <p:spPr>
          <a:xfrm>
            <a:off x="251618" y="169846"/>
            <a:ext cx="10515601" cy="1325563"/>
          </a:xfrm>
          <a:prstGeom prst="rect">
            <a:avLst/>
          </a:prstGeom>
        </p:spPr>
        <p:txBody>
          <a:bodyPr/>
          <a:lstStyle>
            <a:lvl1pPr>
              <a:defRPr sz="4500" b="1">
                <a:latin typeface="Times New Roman"/>
                <a:ea typeface="Times New Roman"/>
                <a:cs typeface="Times New Roman"/>
                <a:sym typeface="Times New Roman"/>
              </a:defRPr>
            </a:lvl1pPr>
          </a:lstStyle>
          <a:p>
            <a:r>
              <a:t>3. Background Study</a:t>
            </a:r>
          </a:p>
        </p:txBody>
      </p:sp>
      <p:pic>
        <p:nvPicPr>
          <p:cNvPr id="127" name="Picture 2" descr="Picture 2"/>
          <p:cNvPicPr>
            <a:picLocks noChangeAspect="1"/>
          </p:cNvPicPr>
          <p:nvPr/>
        </p:nvPicPr>
        <p:blipFill>
          <a:blip r:embed="rId2"/>
          <a:srcRect l="10536" t="16197" r="7963" b="26712"/>
          <a:stretch>
            <a:fillRect/>
          </a:stretch>
        </p:blipFill>
        <p:spPr>
          <a:xfrm>
            <a:off x="9113520" y="73353"/>
            <a:ext cx="2895600" cy="1158240"/>
          </a:xfrm>
          <a:prstGeom prst="rect">
            <a:avLst/>
          </a:prstGeom>
          <a:ln w="12700">
            <a:miter lim="400000"/>
          </a:ln>
        </p:spPr>
      </p:pic>
      <p:pic>
        <p:nvPicPr>
          <p:cNvPr id="128" name="Picture 4" descr="Picture 4"/>
          <p:cNvPicPr>
            <a:picLocks noChangeAspect="1"/>
          </p:cNvPicPr>
          <p:nvPr/>
        </p:nvPicPr>
        <p:blipFill>
          <a:blip r:embed="rId3"/>
          <a:stretch>
            <a:fillRect/>
          </a:stretch>
        </p:blipFill>
        <p:spPr>
          <a:xfrm>
            <a:off x="8765222" y="6187440"/>
            <a:ext cx="3426779" cy="500714"/>
          </a:xfrm>
          <a:prstGeom prst="rect">
            <a:avLst/>
          </a:prstGeom>
          <a:ln w="12700">
            <a:miter lim="400000"/>
          </a:ln>
        </p:spPr>
      </p:pic>
      <p:sp>
        <p:nvSpPr>
          <p:cNvPr id="129" name="Text Placeholder 7"/>
          <p:cNvSpPr txBox="1">
            <a:spLocks noGrp="1"/>
          </p:cNvSpPr>
          <p:nvPr>
            <p:ph type="body" idx="1"/>
          </p:nvPr>
        </p:nvSpPr>
        <p:spPr>
          <a:xfrm>
            <a:off x="490995" y="1395467"/>
            <a:ext cx="10515601" cy="5042330"/>
          </a:xfrm>
          <a:prstGeom prst="rect">
            <a:avLst/>
          </a:prstGeom>
        </p:spPr>
        <p:txBody>
          <a:bodyPr anchor="t"/>
          <a:lstStyle/>
          <a:p>
            <a:pPr marL="457200" indent="-342900" algn="just">
              <a:lnSpc>
                <a:spcPct val="100000"/>
              </a:lnSpc>
              <a:spcBef>
                <a:spcPts val="1200"/>
              </a:spcBef>
              <a:buClr>
                <a:srgbClr val="000000"/>
              </a:buClr>
              <a:buSzPts val="1400"/>
              <a:buFont typeface="Arial"/>
              <a:buChar char="•"/>
              <a:defRPr sz="1400">
                <a:latin typeface="Times New Roman"/>
                <a:ea typeface="Times New Roman"/>
                <a:cs typeface="Times New Roman"/>
                <a:sym typeface="Times New Roman"/>
              </a:defRPr>
            </a:pPr>
            <a:r>
              <a:rPr dirty="0"/>
              <a:t>[8] By </a:t>
            </a:r>
            <a:r>
              <a:rPr u="sng" dirty="0">
                <a:solidFill>
                  <a:srgbClr val="0563C1"/>
                </a:solidFill>
                <a:uFill>
                  <a:solidFill>
                    <a:srgbClr val="0563C1"/>
                  </a:solidFill>
                </a:uFill>
                <a:hlinkClick r:id="rId4"/>
              </a:rPr>
              <a:t>W Zhang</a:t>
            </a:r>
            <a:r>
              <a:rPr dirty="0"/>
              <a:t>, </a:t>
            </a:r>
            <a:r>
              <a:rPr u="sng" dirty="0">
                <a:solidFill>
                  <a:srgbClr val="0563C1"/>
                </a:solidFill>
                <a:uFill>
                  <a:solidFill>
                    <a:srgbClr val="0563C1"/>
                  </a:solidFill>
                </a:uFill>
                <a:hlinkClick r:id="rId5"/>
              </a:rPr>
              <a:t>J Wang</a:t>
            </a:r>
            <a:r>
              <a:rPr dirty="0"/>
              <a:t>, </a:t>
            </a:r>
            <a:r>
              <a:rPr u="sng" dirty="0">
                <a:solidFill>
                  <a:srgbClr val="0563C1"/>
                </a:solidFill>
                <a:uFill>
                  <a:solidFill>
                    <a:srgbClr val="0563C1"/>
                  </a:solidFill>
                </a:uFill>
                <a:hlinkClick r:id="rId6"/>
              </a:rPr>
              <a:t>F Lan</a:t>
            </a:r>
            <a:r>
              <a:rPr dirty="0"/>
              <a:t> - IEEE/CAA Journal of </a:t>
            </a:r>
            <a:r>
              <a:rPr dirty="0" err="1"/>
              <a:t>Automatica</a:t>
            </a:r>
            <a:r>
              <a:rPr dirty="0"/>
              <a:t> …, 2020 </a:t>
            </a:r>
            <a:endParaRPr b="0" dirty="0">
              <a:latin typeface="Helvetica Neue"/>
              <a:ea typeface="Helvetica Neue"/>
              <a:cs typeface="Helvetica Neue"/>
              <a:sym typeface="Helvetica Neue"/>
            </a:endParaRPr>
          </a:p>
          <a:p>
            <a:pPr marL="0" indent="114300" algn="just">
              <a:lnSpc>
                <a:spcPct val="100000"/>
              </a:lnSpc>
              <a:spcBef>
                <a:spcPts val="1200"/>
              </a:spcBef>
              <a:defRPr sz="1400" b="0">
                <a:solidFill>
                  <a:srgbClr val="333333"/>
                </a:solidFill>
                <a:latin typeface="Times New Roman"/>
                <a:ea typeface="Times New Roman"/>
                <a:cs typeface="Times New Roman"/>
                <a:sym typeface="Times New Roman"/>
              </a:defRPr>
            </a:pPr>
            <a:r>
              <a:rPr dirty="0"/>
              <a:t>Hand gestures are a natural way for human-robot interaction. This paper presents a novel deep learning network for hand gesture recognition. The network integrates several well-proved modules together to learn both short-term and long-term features from video inputs and meanwhile avoid intensive computation. Each video input is segmented into a fixed number of frame groups. A frame is randomly selected from each group and represented as an RGB image as well as an optical flow snapshot. These two entities are fused and fed into a convolutional neural network (</a:t>
            </a:r>
            <a:r>
              <a:rPr dirty="0" err="1"/>
              <a:t>ConvNet</a:t>
            </a:r>
            <a:r>
              <a:rPr dirty="0"/>
              <a:t>) for feature extraction.</a:t>
            </a:r>
            <a:endParaRPr dirty="0">
              <a:latin typeface="Helvetica Neue"/>
              <a:ea typeface="Helvetica Neue"/>
              <a:cs typeface="Helvetica Neue"/>
              <a:sym typeface="Helvetica Neue"/>
            </a:endParaRPr>
          </a:p>
          <a:p>
            <a:pPr marL="457200" indent="-342900" algn="just">
              <a:lnSpc>
                <a:spcPct val="100000"/>
              </a:lnSpc>
              <a:spcBef>
                <a:spcPts val="1200"/>
              </a:spcBef>
              <a:buClr>
                <a:srgbClr val="000000"/>
              </a:buClr>
              <a:buSzPts val="1400"/>
              <a:buFont typeface="Arial"/>
              <a:buChar char="•"/>
              <a:defRPr sz="1400">
                <a:latin typeface="Times New Roman"/>
                <a:ea typeface="Times New Roman"/>
                <a:cs typeface="Times New Roman"/>
                <a:sym typeface="Times New Roman"/>
              </a:defRPr>
            </a:pPr>
            <a:r>
              <a:rPr dirty="0"/>
              <a:t>[9] By </a:t>
            </a:r>
            <a:r>
              <a:rPr u="sng" dirty="0">
                <a:solidFill>
                  <a:srgbClr val="0563C1"/>
                </a:solidFill>
                <a:uFill>
                  <a:solidFill>
                    <a:srgbClr val="0563C1"/>
                  </a:solidFill>
                </a:uFill>
                <a:hlinkClick r:id="rId7"/>
              </a:rPr>
              <a:t>F </a:t>
            </a:r>
            <a:r>
              <a:rPr u="sng" dirty="0" err="1">
                <a:solidFill>
                  <a:srgbClr val="0563C1"/>
                </a:solidFill>
                <a:uFill>
                  <a:solidFill>
                    <a:srgbClr val="0563C1"/>
                  </a:solidFill>
                </a:uFill>
                <a:hlinkClick r:id="rId7"/>
              </a:rPr>
              <a:t>Pezzuoli</a:t>
            </a:r>
            <a:r>
              <a:rPr dirty="0"/>
              <a:t>, </a:t>
            </a:r>
            <a:r>
              <a:rPr u="sng" dirty="0">
                <a:solidFill>
                  <a:srgbClr val="0563C1"/>
                </a:solidFill>
                <a:uFill>
                  <a:solidFill>
                    <a:srgbClr val="0563C1"/>
                  </a:solidFill>
                </a:uFill>
                <a:hlinkClick r:id="rId8"/>
              </a:rPr>
              <a:t>D Corona</a:t>
            </a:r>
            <a:r>
              <a:rPr dirty="0"/>
              <a:t>, </a:t>
            </a:r>
            <a:r>
              <a:rPr u="sng" dirty="0">
                <a:solidFill>
                  <a:srgbClr val="0563C1"/>
                </a:solidFill>
                <a:uFill>
                  <a:solidFill>
                    <a:srgbClr val="0563C1"/>
                  </a:solidFill>
                </a:uFill>
                <a:hlinkClick r:id="rId9"/>
              </a:rPr>
              <a:t>ML </a:t>
            </a:r>
            <a:r>
              <a:rPr u="sng" dirty="0" err="1">
                <a:solidFill>
                  <a:srgbClr val="0563C1"/>
                </a:solidFill>
                <a:uFill>
                  <a:solidFill>
                    <a:srgbClr val="0563C1"/>
                  </a:solidFill>
                </a:uFill>
                <a:hlinkClick r:id="rId9"/>
              </a:rPr>
              <a:t>Corradini</a:t>
            </a:r>
            <a:r>
              <a:rPr dirty="0"/>
              <a:t> - SN Computer Science, 2021</a:t>
            </a:r>
            <a:endParaRPr dirty="0">
              <a:latin typeface="Helvetica Neue"/>
              <a:ea typeface="Helvetica Neue"/>
              <a:cs typeface="Helvetica Neue"/>
              <a:sym typeface="Helvetica Neue"/>
            </a:endParaRPr>
          </a:p>
          <a:p>
            <a:pPr marL="0" indent="114300" algn="just">
              <a:lnSpc>
                <a:spcPct val="100000"/>
              </a:lnSpc>
              <a:spcBef>
                <a:spcPts val="1200"/>
              </a:spcBef>
              <a:defRPr sz="1400" b="0">
                <a:solidFill>
                  <a:srgbClr val="222222"/>
                </a:solidFill>
                <a:latin typeface="Times New Roman"/>
                <a:ea typeface="Times New Roman"/>
                <a:cs typeface="Times New Roman"/>
                <a:sym typeface="Times New Roman"/>
              </a:defRPr>
            </a:pPr>
            <a:r>
              <a:rPr dirty="0"/>
              <a:t>A sign language translation system based on a wearable device represents indeed a more efficient solution with respect to cameras or position trackers for helping speech-impaired people daily. The paper describes the different steps required for a sign language translation, namely segmentation, feature extraction and classification, together with the custom data-glove used for data-acquisition. The paper presents also experimental results, comparing different machine learning classifiers and discussing their performances both in terms of translation accuracy and computational time.</a:t>
            </a:r>
            <a:endParaRPr dirty="0">
              <a:latin typeface="Helvetica Neue"/>
              <a:ea typeface="Helvetica Neue"/>
              <a:cs typeface="Helvetica Neue"/>
              <a:sym typeface="Helvetica Neue"/>
            </a:endParaRPr>
          </a:p>
          <a:p>
            <a:pPr marL="457200" indent="-342900" algn="just">
              <a:lnSpc>
                <a:spcPct val="100000"/>
              </a:lnSpc>
              <a:spcBef>
                <a:spcPts val="1200"/>
              </a:spcBef>
              <a:buClr>
                <a:srgbClr val="000000"/>
              </a:buClr>
              <a:buSzPts val="1400"/>
              <a:buFont typeface="Arial"/>
              <a:buChar char="•"/>
              <a:defRPr sz="1400">
                <a:latin typeface="Times New Roman"/>
                <a:ea typeface="Times New Roman"/>
                <a:cs typeface="Times New Roman"/>
                <a:sym typeface="Times New Roman"/>
              </a:defRPr>
            </a:pPr>
            <a:r>
              <a:rPr dirty="0"/>
              <a:t>[10] By R Ferhat, </a:t>
            </a:r>
            <a:r>
              <a:rPr u="sng" dirty="0">
                <a:solidFill>
                  <a:srgbClr val="0563C1"/>
                </a:solidFill>
                <a:uFill>
                  <a:solidFill>
                    <a:srgbClr val="0563C1"/>
                  </a:solidFill>
                </a:uFill>
                <a:hlinkClick r:id="rId10"/>
              </a:rPr>
              <a:t>FZ </a:t>
            </a:r>
            <a:r>
              <a:rPr u="sng" dirty="0" err="1">
                <a:solidFill>
                  <a:srgbClr val="0563C1"/>
                </a:solidFill>
                <a:uFill>
                  <a:solidFill>
                    <a:srgbClr val="0563C1"/>
                  </a:solidFill>
                </a:uFill>
                <a:hlinkClick r:id="rId10"/>
              </a:rPr>
              <a:t>Chelali</a:t>
            </a:r>
            <a:r>
              <a:rPr dirty="0"/>
              <a:t> - Multimedia Tools and Applications, 2024</a:t>
            </a:r>
            <a:endParaRPr b="0" dirty="0">
              <a:latin typeface="Helvetica Neue"/>
              <a:ea typeface="Helvetica Neue"/>
              <a:cs typeface="Helvetica Neue"/>
              <a:sym typeface="Helvetica Neue"/>
            </a:endParaRPr>
          </a:p>
          <a:p>
            <a:pPr marL="0" indent="114300" algn="just">
              <a:lnSpc>
                <a:spcPct val="100000"/>
              </a:lnSpc>
              <a:spcBef>
                <a:spcPts val="1200"/>
              </a:spcBef>
              <a:defRPr sz="1400" b="0">
                <a:solidFill>
                  <a:srgbClr val="222222"/>
                </a:solidFill>
                <a:latin typeface="Times New Roman"/>
                <a:ea typeface="Times New Roman"/>
                <a:cs typeface="Times New Roman"/>
                <a:sym typeface="Times New Roman"/>
              </a:defRPr>
            </a:pPr>
            <a:r>
              <a:rPr dirty="0"/>
              <a:t>Hand gesture recognition has become one of the most important directions in human-computer interaction (HCI) research. In this paper, a hand gesture and sign recognition system (HGRS/SGRS) based on textural features is implemented using a local binary pattern (LBP), local directional pattern (LDP), local optimal-oriented pattern (LOOP) and local Gabor binary pattern histogram sequence (LGBPHS).</a:t>
            </a:r>
            <a:br>
              <a:rPr dirty="0"/>
            </a:br>
            <a:endParaRPr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ctrTitle"/>
          </p:nvPr>
        </p:nvSpPr>
        <p:spPr>
          <a:xfrm>
            <a:off x="311264" y="124834"/>
            <a:ext cx="9144000" cy="1057420"/>
          </a:xfrm>
          <a:prstGeom prst="rect">
            <a:avLst/>
          </a:prstGeom>
        </p:spPr>
        <p:txBody>
          <a:bodyPr/>
          <a:lstStyle>
            <a:lvl1pPr algn="l">
              <a:defRPr sz="4500" b="1">
                <a:latin typeface="Times New Roman"/>
                <a:ea typeface="Times New Roman"/>
                <a:cs typeface="Times New Roman"/>
                <a:sym typeface="Times New Roman"/>
              </a:defRPr>
            </a:lvl1pPr>
          </a:lstStyle>
          <a:p>
            <a:r>
              <a:rPr dirty="0"/>
              <a:t>4. Technology Stack</a:t>
            </a:r>
          </a:p>
        </p:txBody>
      </p:sp>
      <p:sp>
        <p:nvSpPr>
          <p:cNvPr id="132" name="Subtitle 2"/>
          <p:cNvSpPr txBox="1">
            <a:spLocks noGrp="1"/>
          </p:cNvSpPr>
          <p:nvPr>
            <p:ph type="subTitle" sz="half" idx="1"/>
          </p:nvPr>
        </p:nvSpPr>
        <p:spPr>
          <a:xfrm>
            <a:off x="914399" y="1690253"/>
            <a:ext cx="5560293" cy="4618182"/>
          </a:xfrm>
          <a:prstGeom prst="rect">
            <a:avLst/>
          </a:prstGeom>
        </p:spPr>
        <p:txBody>
          <a:bodyPr/>
          <a:lstStyle/>
          <a:p>
            <a:pPr marL="457200" indent="-406400" algn="l">
              <a:buClr>
                <a:srgbClr val="000000"/>
              </a:buClr>
              <a:buSzPts val="2400"/>
              <a:buFont typeface="Arial"/>
              <a:buChar char="•"/>
              <a:defRPr b="1">
                <a:latin typeface="Times New Roman"/>
                <a:ea typeface="Times New Roman"/>
                <a:cs typeface="Times New Roman"/>
                <a:sym typeface="Times New Roman"/>
              </a:defRPr>
            </a:pPr>
            <a:r>
              <a:rPr dirty="0"/>
              <a:t>Development Tools</a:t>
            </a:r>
          </a:p>
          <a:p>
            <a:pPr marL="508000" indent="-457200" algn="l">
              <a:buClr>
                <a:srgbClr val="000000"/>
              </a:buClr>
              <a:buSzPts val="2000"/>
              <a:buAutoNum type="arabicPeriod"/>
              <a:defRPr sz="2000">
                <a:latin typeface="Times New Roman"/>
                <a:ea typeface="Times New Roman"/>
                <a:cs typeface="Times New Roman"/>
                <a:sym typeface="Times New Roman"/>
              </a:defRPr>
            </a:pPr>
            <a:r>
              <a:rPr dirty="0" err="1"/>
              <a:t>Jupyter</a:t>
            </a:r>
            <a:r>
              <a:rPr dirty="0"/>
              <a:t> Notebook or </a:t>
            </a:r>
            <a:r>
              <a:rPr dirty="0" err="1"/>
              <a:t>Jupyter</a:t>
            </a:r>
            <a:r>
              <a:rPr dirty="0"/>
              <a:t> Lab</a:t>
            </a:r>
          </a:p>
          <a:p>
            <a:pPr marL="508000" indent="-457200" algn="l">
              <a:buClr>
                <a:srgbClr val="000000"/>
              </a:buClr>
              <a:buSzPts val="2000"/>
              <a:buAutoNum type="arabicPeriod"/>
              <a:defRPr sz="2000">
                <a:latin typeface="Times New Roman"/>
                <a:ea typeface="Times New Roman"/>
                <a:cs typeface="Times New Roman"/>
                <a:sym typeface="Times New Roman"/>
              </a:defRPr>
            </a:pPr>
            <a:r>
              <a:rPr dirty="0"/>
              <a:t>IDEs (VS Code, </a:t>
            </a:r>
            <a:r>
              <a:rPr dirty="0" err="1"/>
              <a:t>Pycharm</a:t>
            </a:r>
            <a:r>
              <a:rPr dirty="0"/>
              <a:t>)</a:t>
            </a:r>
          </a:p>
          <a:p>
            <a:pPr marL="508000" indent="-457200" algn="l">
              <a:buClr>
                <a:srgbClr val="000000"/>
              </a:buClr>
              <a:buSzPts val="2000"/>
              <a:buAutoNum type="arabicPeriod"/>
              <a:defRPr sz="2000">
                <a:latin typeface="Times New Roman"/>
                <a:ea typeface="Times New Roman"/>
                <a:cs typeface="Times New Roman"/>
                <a:sym typeface="Times New Roman"/>
              </a:defRPr>
            </a:pPr>
            <a:r>
              <a:rPr dirty="0"/>
              <a:t>HTML/CSS/JavaScript</a:t>
            </a:r>
          </a:p>
          <a:p>
            <a:pPr marL="508000" indent="-457200" algn="l">
              <a:buClr>
                <a:srgbClr val="000000"/>
              </a:buClr>
              <a:buSzPts val="2000"/>
              <a:buAutoNum type="arabicPeriod"/>
              <a:defRPr sz="2000">
                <a:latin typeface="Times New Roman"/>
                <a:ea typeface="Times New Roman"/>
                <a:cs typeface="Times New Roman"/>
                <a:sym typeface="Times New Roman"/>
              </a:defRPr>
            </a:pPr>
            <a:r>
              <a:rPr dirty="0"/>
              <a:t>GitHub</a:t>
            </a:r>
          </a:p>
          <a:p>
            <a:pPr marL="393700" indent="-342900" algn="l">
              <a:buClr>
                <a:srgbClr val="000000"/>
              </a:buClr>
              <a:buSzPts val="2400"/>
              <a:buFont typeface="Arial"/>
              <a:buChar char="•"/>
              <a:defRPr b="1">
                <a:latin typeface="Times New Roman"/>
                <a:ea typeface="Times New Roman"/>
                <a:cs typeface="Times New Roman"/>
                <a:sym typeface="Times New Roman"/>
              </a:defRPr>
            </a:pPr>
            <a:r>
              <a:rPr dirty="0"/>
              <a:t>Modules/Libraries</a:t>
            </a:r>
          </a:p>
          <a:p>
            <a:pPr marL="508000" indent="-457200" algn="l">
              <a:buClr>
                <a:srgbClr val="000000"/>
              </a:buClr>
              <a:buSzPts val="2000"/>
              <a:buAutoNum type="arabicPeriod"/>
              <a:defRPr sz="2000">
                <a:latin typeface="Times New Roman"/>
                <a:ea typeface="Times New Roman"/>
                <a:cs typeface="Times New Roman"/>
                <a:sym typeface="Times New Roman"/>
              </a:defRPr>
            </a:pPr>
            <a:r>
              <a:rPr dirty="0" err="1"/>
              <a:t>Mediapipe</a:t>
            </a:r>
            <a:endParaRPr dirty="0"/>
          </a:p>
          <a:p>
            <a:pPr marL="508000" indent="-457200" algn="l">
              <a:buClr>
                <a:srgbClr val="000000"/>
              </a:buClr>
              <a:buSzPts val="2000"/>
              <a:buAutoNum type="arabicPeriod"/>
              <a:defRPr sz="2000">
                <a:latin typeface="Times New Roman"/>
                <a:ea typeface="Times New Roman"/>
                <a:cs typeface="Times New Roman"/>
                <a:sym typeface="Times New Roman"/>
              </a:defRPr>
            </a:pPr>
            <a:r>
              <a:rPr lang="en-US" dirty="0" err="1"/>
              <a:t>PyautoGUI</a:t>
            </a:r>
            <a:endParaRPr dirty="0"/>
          </a:p>
          <a:p>
            <a:pPr marL="508000" indent="-457200" algn="l">
              <a:buClr>
                <a:srgbClr val="000000"/>
              </a:buClr>
              <a:buSzPts val="2000"/>
              <a:buAutoNum type="arabicPeriod"/>
              <a:defRPr sz="2000">
                <a:latin typeface="Times New Roman"/>
                <a:ea typeface="Times New Roman"/>
                <a:cs typeface="Times New Roman"/>
                <a:sym typeface="Times New Roman"/>
              </a:defRPr>
            </a:pPr>
            <a:r>
              <a:rPr dirty="0"/>
              <a:t>OpenCV</a:t>
            </a:r>
          </a:p>
        </p:txBody>
      </p:sp>
      <p:pic>
        <p:nvPicPr>
          <p:cNvPr id="133" name="Picture 4" descr="Picture 4"/>
          <p:cNvPicPr>
            <a:picLocks noChangeAspect="1"/>
          </p:cNvPicPr>
          <p:nvPr/>
        </p:nvPicPr>
        <p:blipFill>
          <a:blip r:embed="rId2"/>
          <a:stretch>
            <a:fillRect/>
          </a:stretch>
        </p:blipFill>
        <p:spPr>
          <a:xfrm>
            <a:off x="6659797" y="1182254"/>
            <a:ext cx="5220939" cy="3121892"/>
          </a:xfrm>
          <a:prstGeom prst="rect">
            <a:avLst/>
          </a:prstGeom>
          <a:ln w="12700">
            <a:miter lim="400000"/>
          </a:ln>
        </p:spPr>
      </p:pic>
      <p:pic>
        <p:nvPicPr>
          <p:cNvPr id="134" name="Picture 5" descr="Picture 5"/>
          <p:cNvPicPr>
            <a:picLocks noChangeAspect="1"/>
          </p:cNvPicPr>
          <p:nvPr/>
        </p:nvPicPr>
        <p:blipFill>
          <a:blip r:embed="rId3"/>
          <a:stretch>
            <a:fillRect/>
          </a:stretch>
        </p:blipFill>
        <p:spPr>
          <a:xfrm>
            <a:off x="5486400" y="4400405"/>
            <a:ext cx="2826698" cy="767341"/>
          </a:xfrm>
          <a:prstGeom prst="rect">
            <a:avLst/>
          </a:prstGeom>
          <a:ln w="12700">
            <a:miter lim="400000"/>
          </a:ln>
        </p:spPr>
      </p:pic>
      <p:pic>
        <p:nvPicPr>
          <p:cNvPr id="135" name="Picture 7" descr="Picture 7"/>
          <p:cNvPicPr>
            <a:picLocks noChangeAspect="1"/>
          </p:cNvPicPr>
          <p:nvPr/>
        </p:nvPicPr>
        <p:blipFill>
          <a:blip r:embed="rId4"/>
          <a:stretch>
            <a:fillRect/>
          </a:stretch>
        </p:blipFill>
        <p:spPr>
          <a:xfrm>
            <a:off x="9961494" y="3999343"/>
            <a:ext cx="1791857" cy="1791857"/>
          </a:xfrm>
          <a:prstGeom prst="rect">
            <a:avLst/>
          </a:prstGeom>
          <a:ln w="12700">
            <a:miter lim="400000"/>
          </a:ln>
        </p:spPr>
      </p:pic>
      <p:pic>
        <p:nvPicPr>
          <p:cNvPr id="136" name="Picture 9" descr="Picture 9"/>
          <p:cNvPicPr>
            <a:picLocks noChangeAspect="1"/>
          </p:cNvPicPr>
          <p:nvPr/>
        </p:nvPicPr>
        <p:blipFill>
          <a:blip r:embed="rId5"/>
          <a:stretch>
            <a:fillRect/>
          </a:stretch>
        </p:blipFill>
        <p:spPr>
          <a:xfrm>
            <a:off x="8480104" y="4463486"/>
            <a:ext cx="1267832" cy="1562822"/>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182880" y="169846"/>
            <a:ext cx="10515601" cy="1325563"/>
          </a:xfrm>
          <a:prstGeom prst="rect">
            <a:avLst/>
          </a:prstGeom>
        </p:spPr>
        <p:txBody>
          <a:bodyPr/>
          <a:lstStyle>
            <a:lvl1pPr>
              <a:defRPr sz="4000" b="1">
                <a:latin typeface="Times New Roman"/>
                <a:ea typeface="Times New Roman"/>
                <a:cs typeface="Times New Roman"/>
                <a:sym typeface="Times New Roman"/>
              </a:defRPr>
            </a:lvl1pPr>
          </a:lstStyle>
          <a:p>
            <a:r>
              <a:rPr dirty="0"/>
              <a:t>5. Project Progress/Implementation</a:t>
            </a:r>
          </a:p>
        </p:txBody>
      </p:sp>
      <p:pic>
        <p:nvPicPr>
          <p:cNvPr id="139" name="Picture 2" descr="Picture 2"/>
          <p:cNvPicPr>
            <a:picLocks noChangeAspect="1"/>
          </p:cNvPicPr>
          <p:nvPr/>
        </p:nvPicPr>
        <p:blipFill>
          <a:blip r:embed="rId2"/>
          <a:srcRect l="10536" t="16197" r="7963" b="26712"/>
          <a:stretch>
            <a:fillRect/>
          </a:stretch>
        </p:blipFill>
        <p:spPr>
          <a:xfrm>
            <a:off x="9113520" y="73353"/>
            <a:ext cx="2895600" cy="1158240"/>
          </a:xfrm>
          <a:prstGeom prst="rect">
            <a:avLst/>
          </a:prstGeom>
          <a:ln w="12700">
            <a:miter lim="400000"/>
          </a:ln>
        </p:spPr>
      </p:pic>
      <p:pic>
        <p:nvPicPr>
          <p:cNvPr id="140" name="Picture 4" descr="Picture 4"/>
          <p:cNvPicPr>
            <a:picLocks noChangeAspect="1"/>
          </p:cNvPicPr>
          <p:nvPr/>
        </p:nvPicPr>
        <p:blipFill>
          <a:blip r:embed="rId3"/>
          <a:stretch>
            <a:fillRect/>
          </a:stretch>
        </p:blipFill>
        <p:spPr>
          <a:xfrm>
            <a:off x="8765222" y="6187440"/>
            <a:ext cx="3426779" cy="500714"/>
          </a:xfrm>
          <a:prstGeom prst="rect">
            <a:avLst/>
          </a:prstGeom>
          <a:ln w="12700">
            <a:miter lim="400000"/>
          </a:ln>
        </p:spPr>
      </p:pic>
      <p:sp>
        <p:nvSpPr>
          <p:cNvPr id="2" name="TextBox 1">
            <a:extLst>
              <a:ext uri="{FF2B5EF4-FFF2-40B4-BE49-F238E27FC236}">
                <a16:creationId xmlns:a16="http://schemas.microsoft.com/office/drawing/2014/main" id="{83B0B8CB-0852-9EBD-C5CF-2EDADB8E8FA7}"/>
              </a:ext>
            </a:extLst>
          </p:cNvPr>
          <p:cNvSpPr txBox="1"/>
          <p:nvPr/>
        </p:nvSpPr>
        <p:spPr>
          <a:xfrm>
            <a:off x="347038" y="1199994"/>
            <a:ext cx="499591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Arial"/>
              </a:rPr>
              <a:t>Algorithm:</a:t>
            </a:r>
            <a:r>
              <a:rPr kumimoji="0" lang="en-US" sz="240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Arial"/>
              </a:rPr>
              <a:t> Hand Gesture Recognition </a:t>
            </a:r>
            <a:endParaRPr kumimoji="0" lang="en-IN" sz="240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Arial"/>
            </a:endParaRPr>
          </a:p>
        </p:txBody>
      </p:sp>
      <p:sp>
        <p:nvSpPr>
          <p:cNvPr id="3" name="TextBox 2">
            <a:extLst>
              <a:ext uri="{FF2B5EF4-FFF2-40B4-BE49-F238E27FC236}">
                <a16:creationId xmlns:a16="http://schemas.microsoft.com/office/drawing/2014/main" id="{0169F695-B712-016D-9E18-DC167B5593B7}"/>
              </a:ext>
            </a:extLst>
          </p:cNvPr>
          <p:cNvSpPr txBox="1"/>
          <p:nvPr/>
        </p:nvSpPr>
        <p:spPr>
          <a:xfrm>
            <a:off x="113122" y="1661657"/>
            <a:ext cx="12009120" cy="4801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80340" marR="180340" algn="just">
              <a:lnSpc>
                <a:spcPct val="150000"/>
              </a:lnSpc>
              <a:spcAft>
                <a:spcPts val="0"/>
              </a:spcAft>
            </a:pPr>
            <a:r>
              <a:rPr lang="en-US" sz="1700" dirty="0">
                <a:solidFill>
                  <a:srgbClr val="212121"/>
                </a:solidFill>
                <a:effectLst/>
                <a:latin typeface="Times New Roman" panose="02020603050405020304" pitchFamily="18" charset="0"/>
                <a:ea typeface="Times New Roman" panose="02020603050405020304" pitchFamily="18" charset="0"/>
              </a:rPr>
              <a:t>1. Import necessary libraries: time, cv2 for OpenCV, </a:t>
            </a:r>
            <a:r>
              <a:rPr lang="en-US" sz="1700" dirty="0" err="1">
                <a:solidFill>
                  <a:srgbClr val="212121"/>
                </a:solidFill>
                <a:effectLst/>
                <a:latin typeface="Times New Roman" panose="02020603050405020304" pitchFamily="18" charset="0"/>
                <a:ea typeface="Times New Roman" panose="02020603050405020304" pitchFamily="18" charset="0"/>
              </a:rPr>
              <a:t>mediapipe</a:t>
            </a:r>
            <a:r>
              <a:rPr lang="en-US" sz="1700" dirty="0">
                <a:solidFill>
                  <a:srgbClr val="212121"/>
                </a:solidFill>
                <a:effectLst/>
                <a:latin typeface="Times New Roman" panose="02020603050405020304" pitchFamily="18" charset="0"/>
                <a:ea typeface="Times New Roman" panose="02020603050405020304" pitchFamily="18" charset="0"/>
              </a:rPr>
              <a:t> for hand detection, and </a:t>
            </a:r>
            <a:r>
              <a:rPr lang="en-US" sz="1700" dirty="0" err="1">
                <a:solidFill>
                  <a:srgbClr val="212121"/>
                </a:solidFill>
                <a:effectLst/>
                <a:latin typeface="Times New Roman" panose="02020603050405020304" pitchFamily="18" charset="0"/>
                <a:ea typeface="Times New Roman" panose="02020603050405020304" pitchFamily="18" charset="0"/>
              </a:rPr>
              <a:t>pyautogui</a:t>
            </a:r>
            <a:r>
              <a:rPr lang="en-US" sz="1700" dirty="0">
                <a:solidFill>
                  <a:srgbClr val="212121"/>
                </a:solidFill>
                <a:effectLst/>
                <a:latin typeface="Times New Roman" panose="02020603050405020304" pitchFamily="18" charset="0"/>
                <a:ea typeface="Times New Roman" panose="02020603050405020304" pitchFamily="18" charset="0"/>
              </a:rPr>
              <a:t> for controlling the mouse cursor.</a:t>
            </a:r>
            <a:endParaRPr lang="en-IN" sz="17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US" sz="1700" dirty="0">
                <a:solidFill>
                  <a:srgbClr val="212121"/>
                </a:solidFill>
                <a:effectLst/>
                <a:latin typeface="Times New Roman" panose="02020603050405020304" pitchFamily="18" charset="0"/>
                <a:ea typeface="Times New Roman" panose="02020603050405020304" pitchFamily="18" charset="0"/>
              </a:rPr>
              <a:t>2. Set up the video capture from the default camera (0).</a:t>
            </a:r>
            <a:endParaRPr lang="en-IN" sz="17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US" sz="1700" dirty="0">
                <a:solidFill>
                  <a:srgbClr val="212121"/>
                </a:solidFill>
                <a:effectLst/>
                <a:latin typeface="Times New Roman" panose="02020603050405020304" pitchFamily="18" charset="0"/>
                <a:ea typeface="Times New Roman" panose="02020603050405020304" pitchFamily="18" charset="0"/>
              </a:rPr>
              <a:t>3. Initialize the hand detector from </a:t>
            </a:r>
            <a:r>
              <a:rPr lang="en-US" sz="1700" dirty="0" err="1">
                <a:solidFill>
                  <a:srgbClr val="212121"/>
                </a:solidFill>
                <a:effectLst/>
                <a:latin typeface="Times New Roman" panose="02020603050405020304" pitchFamily="18" charset="0"/>
                <a:ea typeface="Times New Roman" panose="02020603050405020304" pitchFamily="18" charset="0"/>
              </a:rPr>
              <a:t>MediaPipe</a:t>
            </a:r>
            <a:r>
              <a:rPr lang="en-US" sz="1700" dirty="0">
                <a:solidFill>
                  <a:srgbClr val="212121"/>
                </a:solidFill>
                <a:effectLst/>
                <a:latin typeface="Times New Roman" panose="02020603050405020304" pitchFamily="18" charset="0"/>
                <a:ea typeface="Times New Roman" panose="02020603050405020304" pitchFamily="18" charset="0"/>
              </a:rPr>
              <a:t> with specified confidence thresholds for detection and tracking.</a:t>
            </a:r>
            <a:endParaRPr lang="en-IN" sz="17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US" sz="1700" dirty="0">
                <a:solidFill>
                  <a:srgbClr val="212121"/>
                </a:solidFill>
                <a:effectLst/>
                <a:latin typeface="Times New Roman" panose="02020603050405020304" pitchFamily="18" charset="0"/>
                <a:ea typeface="Times New Roman" panose="02020603050405020304" pitchFamily="18" charset="0"/>
              </a:rPr>
              <a:t>4. Define variables for mouse control: </a:t>
            </a:r>
            <a:r>
              <a:rPr lang="en-US" sz="1700" dirty="0" err="1">
                <a:solidFill>
                  <a:srgbClr val="212121"/>
                </a:solidFill>
                <a:effectLst/>
                <a:latin typeface="Times New Roman" panose="02020603050405020304" pitchFamily="18" charset="0"/>
                <a:ea typeface="Times New Roman" panose="02020603050405020304" pitchFamily="18" charset="0"/>
              </a:rPr>
              <a:t>index_y</a:t>
            </a:r>
            <a:r>
              <a:rPr lang="en-US" sz="1700" dirty="0">
                <a:solidFill>
                  <a:srgbClr val="212121"/>
                </a:solidFill>
                <a:effectLst/>
                <a:latin typeface="Times New Roman" panose="02020603050405020304" pitchFamily="18" charset="0"/>
                <a:ea typeface="Times New Roman" panose="02020603050405020304" pitchFamily="18" charset="0"/>
              </a:rPr>
              <a:t> to track the y-coordinate of the index finger, flags for left and right click activation (</a:t>
            </a:r>
            <a:r>
              <a:rPr lang="en-US" sz="1700" dirty="0" err="1">
                <a:solidFill>
                  <a:srgbClr val="212121"/>
                </a:solidFill>
                <a:effectLst/>
                <a:latin typeface="Times New Roman" panose="02020603050405020304" pitchFamily="18" charset="0"/>
                <a:ea typeface="Times New Roman" panose="02020603050405020304" pitchFamily="18" charset="0"/>
              </a:rPr>
              <a:t>click_active</a:t>
            </a:r>
            <a:r>
              <a:rPr lang="en-US" sz="1700" dirty="0">
                <a:solidFill>
                  <a:srgbClr val="212121"/>
                </a:solidFill>
                <a:effectLst/>
                <a:latin typeface="Times New Roman" panose="02020603050405020304" pitchFamily="18" charset="0"/>
                <a:ea typeface="Times New Roman" panose="02020603050405020304" pitchFamily="18" charset="0"/>
              </a:rPr>
              <a:t> and </a:t>
            </a:r>
            <a:r>
              <a:rPr lang="en-US" sz="1700" dirty="0" err="1">
                <a:solidFill>
                  <a:srgbClr val="212121"/>
                </a:solidFill>
                <a:effectLst/>
                <a:latin typeface="Times New Roman" panose="02020603050405020304" pitchFamily="18" charset="0"/>
                <a:ea typeface="Times New Roman" panose="02020603050405020304" pitchFamily="18" charset="0"/>
              </a:rPr>
              <a:t>right_click_active</a:t>
            </a:r>
            <a:r>
              <a:rPr lang="en-US" sz="1700" dirty="0">
                <a:solidFill>
                  <a:srgbClr val="212121"/>
                </a:solidFill>
                <a:effectLst/>
                <a:latin typeface="Times New Roman" panose="02020603050405020304" pitchFamily="18" charset="0"/>
                <a:ea typeface="Times New Roman" panose="02020603050405020304" pitchFamily="18" charset="0"/>
              </a:rPr>
              <a:t>), thresholds for click detection (</a:t>
            </a:r>
            <a:r>
              <a:rPr lang="en-US" sz="1700" dirty="0" err="1">
                <a:solidFill>
                  <a:srgbClr val="212121"/>
                </a:solidFill>
                <a:effectLst/>
                <a:latin typeface="Times New Roman" panose="02020603050405020304" pitchFamily="18" charset="0"/>
                <a:ea typeface="Times New Roman" panose="02020603050405020304" pitchFamily="18" charset="0"/>
              </a:rPr>
              <a:t>click_threshold</a:t>
            </a:r>
            <a:r>
              <a:rPr lang="en-US" sz="1700" dirty="0">
                <a:solidFill>
                  <a:srgbClr val="212121"/>
                </a:solidFill>
                <a:effectLst/>
                <a:latin typeface="Times New Roman" panose="02020603050405020304" pitchFamily="18" charset="0"/>
                <a:ea typeface="Times New Roman" panose="02020603050405020304" pitchFamily="18" charset="0"/>
              </a:rPr>
              <a:t> and </a:t>
            </a:r>
            <a:r>
              <a:rPr lang="en-US" sz="1700" dirty="0" err="1">
                <a:solidFill>
                  <a:srgbClr val="212121"/>
                </a:solidFill>
                <a:effectLst/>
                <a:latin typeface="Times New Roman" panose="02020603050405020304" pitchFamily="18" charset="0"/>
                <a:ea typeface="Times New Roman" panose="02020603050405020304" pitchFamily="18" charset="0"/>
              </a:rPr>
              <a:t>right_click_threshold</a:t>
            </a:r>
            <a:r>
              <a:rPr lang="en-US" sz="1700" dirty="0">
                <a:solidFill>
                  <a:srgbClr val="212121"/>
                </a:solidFill>
                <a:effectLst/>
                <a:latin typeface="Times New Roman" panose="02020603050405020304" pitchFamily="18" charset="0"/>
                <a:ea typeface="Times New Roman" panose="02020603050405020304" pitchFamily="18" charset="0"/>
              </a:rPr>
              <a:t>), durations for maintaining click (</a:t>
            </a:r>
            <a:r>
              <a:rPr lang="en-US" sz="1700" dirty="0" err="1">
                <a:solidFill>
                  <a:srgbClr val="212121"/>
                </a:solidFill>
                <a:effectLst/>
                <a:latin typeface="Times New Roman" panose="02020603050405020304" pitchFamily="18" charset="0"/>
                <a:ea typeface="Times New Roman" panose="02020603050405020304" pitchFamily="18" charset="0"/>
              </a:rPr>
              <a:t>click_duration</a:t>
            </a:r>
            <a:r>
              <a:rPr lang="en-US" sz="1700" dirty="0">
                <a:solidFill>
                  <a:srgbClr val="212121"/>
                </a:solidFill>
                <a:effectLst/>
                <a:latin typeface="Times New Roman" panose="02020603050405020304" pitchFamily="18" charset="0"/>
                <a:ea typeface="Times New Roman" panose="02020603050405020304" pitchFamily="18" charset="0"/>
              </a:rPr>
              <a:t> and </a:t>
            </a:r>
            <a:r>
              <a:rPr lang="en-US" sz="1700" dirty="0" err="1">
                <a:solidFill>
                  <a:srgbClr val="212121"/>
                </a:solidFill>
                <a:effectLst/>
                <a:latin typeface="Times New Roman" panose="02020603050405020304" pitchFamily="18" charset="0"/>
                <a:ea typeface="Times New Roman" panose="02020603050405020304" pitchFamily="18" charset="0"/>
              </a:rPr>
              <a:t>right_click_duration</a:t>
            </a:r>
            <a:r>
              <a:rPr lang="en-US" sz="1700" dirty="0">
                <a:solidFill>
                  <a:srgbClr val="212121"/>
                </a:solidFill>
                <a:effectLst/>
                <a:latin typeface="Times New Roman" panose="02020603050405020304" pitchFamily="18" charset="0"/>
                <a:ea typeface="Times New Roman" panose="02020603050405020304" pitchFamily="18" charset="0"/>
              </a:rPr>
              <a:t>), and timestamps for last click (</a:t>
            </a:r>
            <a:r>
              <a:rPr lang="en-US" sz="1700" dirty="0" err="1">
                <a:solidFill>
                  <a:srgbClr val="212121"/>
                </a:solidFill>
                <a:effectLst/>
                <a:latin typeface="Times New Roman" panose="02020603050405020304" pitchFamily="18" charset="0"/>
                <a:ea typeface="Times New Roman" panose="02020603050405020304" pitchFamily="18" charset="0"/>
              </a:rPr>
              <a:t>last_click_time</a:t>
            </a:r>
            <a:r>
              <a:rPr lang="en-US" sz="1700" dirty="0">
                <a:solidFill>
                  <a:srgbClr val="212121"/>
                </a:solidFill>
                <a:effectLst/>
                <a:latin typeface="Times New Roman" panose="02020603050405020304" pitchFamily="18" charset="0"/>
                <a:ea typeface="Times New Roman" panose="02020603050405020304" pitchFamily="18" charset="0"/>
              </a:rPr>
              <a:t> and </a:t>
            </a:r>
            <a:r>
              <a:rPr lang="en-US" sz="1700" dirty="0" err="1">
                <a:solidFill>
                  <a:srgbClr val="212121"/>
                </a:solidFill>
                <a:effectLst/>
                <a:latin typeface="Times New Roman" panose="02020603050405020304" pitchFamily="18" charset="0"/>
                <a:ea typeface="Times New Roman" panose="02020603050405020304" pitchFamily="18" charset="0"/>
              </a:rPr>
              <a:t>right_last_click_time</a:t>
            </a:r>
            <a:r>
              <a:rPr lang="en-US" sz="1700" dirty="0">
                <a:solidFill>
                  <a:srgbClr val="212121"/>
                </a:solidFill>
                <a:effectLst/>
                <a:latin typeface="Times New Roman" panose="02020603050405020304" pitchFamily="18" charset="0"/>
                <a:ea typeface="Times New Roman" panose="02020603050405020304" pitchFamily="18" charset="0"/>
              </a:rPr>
              <a:t>).</a:t>
            </a:r>
            <a:endParaRPr lang="en-IN" sz="17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US" sz="1700" dirty="0">
                <a:solidFill>
                  <a:srgbClr val="212121"/>
                </a:solidFill>
                <a:effectLst/>
                <a:latin typeface="Times New Roman" panose="02020603050405020304" pitchFamily="18" charset="0"/>
                <a:ea typeface="Times New Roman" panose="02020603050405020304" pitchFamily="18" charset="0"/>
              </a:rPr>
              <a:t>5. Enter a continuous loop for capturing video frames and processing hand gestures.</a:t>
            </a:r>
            <a:endParaRPr lang="en-IN" sz="17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US" sz="1700" dirty="0">
                <a:solidFill>
                  <a:srgbClr val="212121"/>
                </a:solidFill>
                <a:effectLst/>
                <a:latin typeface="Times New Roman" panose="02020603050405020304" pitchFamily="18" charset="0"/>
                <a:ea typeface="Times New Roman" panose="02020603050405020304" pitchFamily="18" charset="0"/>
              </a:rPr>
              <a:t>6. Read a frame from the video capture, flip it horizontally for a mirror effect, and convert it to RGB format (required by </a:t>
            </a:r>
            <a:r>
              <a:rPr lang="en-US" sz="1700" dirty="0" err="1">
                <a:solidFill>
                  <a:srgbClr val="212121"/>
                </a:solidFill>
                <a:effectLst/>
                <a:latin typeface="Times New Roman" panose="02020603050405020304" pitchFamily="18" charset="0"/>
                <a:ea typeface="Times New Roman" panose="02020603050405020304" pitchFamily="18" charset="0"/>
              </a:rPr>
              <a:t>MediaPipe</a:t>
            </a:r>
            <a:r>
              <a:rPr lang="en-US" sz="1700" dirty="0">
                <a:solidFill>
                  <a:srgbClr val="212121"/>
                </a:solidFill>
                <a:effectLst/>
                <a:latin typeface="Times New Roman" panose="02020603050405020304" pitchFamily="18" charset="0"/>
                <a:ea typeface="Times New Roman" panose="02020603050405020304" pitchFamily="18" charset="0"/>
              </a:rPr>
              <a:t>).</a:t>
            </a:r>
            <a:endParaRPr lang="en-IN" sz="17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US" sz="1700" dirty="0">
                <a:solidFill>
                  <a:srgbClr val="212121"/>
                </a:solidFill>
                <a:effectLst/>
                <a:latin typeface="Times New Roman" panose="02020603050405020304" pitchFamily="18" charset="0"/>
                <a:ea typeface="Times New Roman" panose="02020603050405020304" pitchFamily="18" charset="0"/>
              </a:rPr>
              <a:t>7. Process the frame with the hand detector to detect hand landmarks.</a:t>
            </a:r>
            <a:endParaRPr lang="en-IN" sz="17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US" sz="1700" dirty="0">
                <a:solidFill>
                  <a:srgbClr val="212121"/>
                </a:solidFill>
                <a:effectLst/>
                <a:latin typeface="Times New Roman" panose="02020603050405020304" pitchFamily="18" charset="0"/>
                <a:ea typeface="Times New Roman" panose="02020603050405020304" pitchFamily="18" charset="0"/>
              </a:rPr>
              <a:t>8. If hands are detected, iterate through each hand and extract landmark coordinates for the index finger, thumb, and middle finger.</a:t>
            </a:r>
            <a:endParaRPr lang="en-IN" sz="17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US" sz="1700" dirty="0">
                <a:solidFill>
                  <a:srgbClr val="212121"/>
                </a:solidFill>
                <a:effectLst/>
                <a:latin typeface="Times New Roman" panose="02020603050405020304" pitchFamily="18" charset="0"/>
                <a:ea typeface="Times New Roman" panose="02020603050405020304" pitchFamily="18" charset="0"/>
              </a:rPr>
              <a:t>9. Calculate the screen coordinates based on the hand landmarks and the screen resolution.</a:t>
            </a:r>
            <a:endParaRPr lang="en-IN" sz="17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US" sz="1700" dirty="0">
                <a:solidFill>
                  <a:srgbClr val="212121"/>
                </a:solidFill>
                <a:effectLst/>
                <a:latin typeface="Times New Roman" panose="02020603050405020304" pitchFamily="18" charset="0"/>
                <a:ea typeface="Times New Roman" panose="02020603050405020304" pitchFamily="18" charset="0"/>
              </a:rPr>
              <a:t>10. Move the mouse cursor to the calculated screen coordinates using </a:t>
            </a:r>
            <a:r>
              <a:rPr lang="en-US" sz="1700" dirty="0" err="1">
                <a:solidFill>
                  <a:srgbClr val="212121"/>
                </a:solidFill>
                <a:effectLst/>
                <a:latin typeface="Times New Roman" panose="02020603050405020304" pitchFamily="18" charset="0"/>
                <a:ea typeface="Times New Roman" panose="02020603050405020304" pitchFamily="18" charset="0"/>
              </a:rPr>
              <a:t>pyautogui.moveTo</a:t>
            </a:r>
            <a:r>
              <a:rPr lang="en-US" sz="1700" dirty="0">
                <a:solidFill>
                  <a:srgbClr val="212121"/>
                </a:solidFill>
                <a:effectLst/>
                <a:latin typeface="Times New Roman" panose="02020603050405020304" pitchFamily="18" charset="0"/>
                <a:ea typeface="Times New Roman" panose="02020603050405020304" pitchFamily="18" charset="0"/>
              </a:rPr>
              <a:t>().</a:t>
            </a:r>
            <a:endParaRPr lang="en-IN" sz="1700" dirty="0">
              <a:effectLst/>
              <a:latin typeface="Times New Roman" panose="02020603050405020304" pitchFamily="18" charset="0"/>
              <a:ea typeface="Times New Roman" panose="02020603050405020304" pitchFamily="18" charset="0"/>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225600" y="152615"/>
            <a:ext cx="10515601" cy="1325563"/>
          </a:xfrm>
          <a:prstGeom prst="rect">
            <a:avLst/>
          </a:prstGeom>
        </p:spPr>
        <p:txBody>
          <a:bodyPr/>
          <a:lstStyle>
            <a:lvl1pPr>
              <a:defRPr sz="4000" b="1">
                <a:latin typeface="Times New Roman"/>
                <a:ea typeface="Times New Roman"/>
                <a:cs typeface="Times New Roman"/>
                <a:sym typeface="Times New Roman"/>
              </a:defRPr>
            </a:lvl1pPr>
          </a:lstStyle>
          <a:p>
            <a:r>
              <a:rPr dirty="0"/>
              <a:t>5. Project Progress/Implementation</a:t>
            </a:r>
          </a:p>
        </p:txBody>
      </p:sp>
      <p:pic>
        <p:nvPicPr>
          <p:cNvPr id="139" name="Picture 2" descr="Picture 2"/>
          <p:cNvPicPr>
            <a:picLocks noChangeAspect="1"/>
          </p:cNvPicPr>
          <p:nvPr/>
        </p:nvPicPr>
        <p:blipFill>
          <a:blip r:embed="rId2"/>
          <a:srcRect l="10536" t="16197" r="7963" b="26712"/>
          <a:stretch>
            <a:fillRect/>
          </a:stretch>
        </p:blipFill>
        <p:spPr>
          <a:xfrm>
            <a:off x="9113520" y="73353"/>
            <a:ext cx="2895600" cy="1158240"/>
          </a:xfrm>
          <a:prstGeom prst="rect">
            <a:avLst/>
          </a:prstGeom>
          <a:ln w="12700">
            <a:miter lim="400000"/>
          </a:ln>
        </p:spPr>
      </p:pic>
      <p:pic>
        <p:nvPicPr>
          <p:cNvPr id="140" name="Picture 4" descr="Picture 4"/>
          <p:cNvPicPr>
            <a:picLocks noChangeAspect="1"/>
          </p:cNvPicPr>
          <p:nvPr/>
        </p:nvPicPr>
        <p:blipFill>
          <a:blip r:embed="rId3"/>
          <a:stretch>
            <a:fillRect/>
          </a:stretch>
        </p:blipFill>
        <p:spPr>
          <a:xfrm>
            <a:off x="8765222" y="6187440"/>
            <a:ext cx="3426779" cy="500714"/>
          </a:xfrm>
          <a:prstGeom prst="rect">
            <a:avLst/>
          </a:prstGeom>
          <a:ln w="12700">
            <a:miter lim="400000"/>
          </a:ln>
        </p:spPr>
      </p:pic>
      <p:sp>
        <p:nvSpPr>
          <p:cNvPr id="2" name="TextBox 1">
            <a:extLst>
              <a:ext uri="{FF2B5EF4-FFF2-40B4-BE49-F238E27FC236}">
                <a16:creationId xmlns:a16="http://schemas.microsoft.com/office/drawing/2014/main" id="{83B0B8CB-0852-9EBD-C5CF-2EDADB8E8FA7}"/>
              </a:ext>
            </a:extLst>
          </p:cNvPr>
          <p:cNvSpPr txBox="1"/>
          <p:nvPr/>
        </p:nvSpPr>
        <p:spPr>
          <a:xfrm>
            <a:off x="347038" y="1199994"/>
            <a:ext cx="499591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Arial"/>
              </a:rPr>
              <a:t>Algorithm:</a:t>
            </a:r>
            <a:r>
              <a:rPr kumimoji="0" lang="en-US" sz="240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Arial"/>
              </a:rPr>
              <a:t> Hand Gesture Recognition </a:t>
            </a:r>
            <a:endParaRPr kumimoji="0" lang="en-IN" sz="240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Arial"/>
            </a:endParaRPr>
          </a:p>
        </p:txBody>
      </p:sp>
      <p:sp>
        <p:nvSpPr>
          <p:cNvPr id="3" name="TextBox 2">
            <a:extLst>
              <a:ext uri="{FF2B5EF4-FFF2-40B4-BE49-F238E27FC236}">
                <a16:creationId xmlns:a16="http://schemas.microsoft.com/office/drawing/2014/main" id="{0169F695-B712-016D-9E18-DC167B5593B7}"/>
              </a:ext>
            </a:extLst>
          </p:cNvPr>
          <p:cNvSpPr txBox="1"/>
          <p:nvPr/>
        </p:nvSpPr>
        <p:spPr>
          <a:xfrm>
            <a:off x="225600" y="1661657"/>
            <a:ext cx="11520197" cy="36240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80340" marR="180340" algn="just">
              <a:lnSpc>
                <a:spcPct val="150000"/>
              </a:lnSpc>
              <a:spcAft>
                <a:spcPts val="0"/>
              </a:spcAft>
            </a:pPr>
            <a:r>
              <a:rPr lang="en-US" sz="1700" dirty="0">
                <a:solidFill>
                  <a:srgbClr val="212121"/>
                </a:solidFill>
                <a:effectLst/>
                <a:latin typeface="Times New Roman" panose="02020603050405020304" pitchFamily="18" charset="0"/>
                <a:ea typeface="Times New Roman" panose="02020603050405020304" pitchFamily="18" charset="0"/>
              </a:rPr>
              <a:t>11. Check for conditions to activate left-click and right-click actions based on the distance between the index finger and thumb (</a:t>
            </a:r>
            <a:r>
              <a:rPr lang="en-US" sz="1700" dirty="0" err="1">
                <a:solidFill>
                  <a:srgbClr val="212121"/>
                </a:solidFill>
                <a:effectLst/>
                <a:latin typeface="Times New Roman" panose="02020603050405020304" pitchFamily="18" charset="0"/>
                <a:ea typeface="Times New Roman" panose="02020603050405020304" pitchFamily="18" charset="0"/>
              </a:rPr>
              <a:t>click_threshold</a:t>
            </a:r>
            <a:r>
              <a:rPr lang="en-US" sz="1700" dirty="0">
                <a:solidFill>
                  <a:srgbClr val="212121"/>
                </a:solidFill>
                <a:effectLst/>
                <a:latin typeface="Times New Roman" panose="02020603050405020304" pitchFamily="18" charset="0"/>
                <a:ea typeface="Times New Roman" panose="02020603050405020304" pitchFamily="18" charset="0"/>
              </a:rPr>
              <a:t> and </a:t>
            </a:r>
            <a:r>
              <a:rPr lang="en-US" sz="1700" dirty="0" err="1">
                <a:solidFill>
                  <a:srgbClr val="212121"/>
                </a:solidFill>
                <a:effectLst/>
                <a:latin typeface="Times New Roman" panose="02020603050405020304" pitchFamily="18" charset="0"/>
                <a:ea typeface="Times New Roman" panose="02020603050405020304" pitchFamily="18" charset="0"/>
              </a:rPr>
              <a:t>right_click_threshold</a:t>
            </a:r>
            <a:r>
              <a:rPr lang="en-US" sz="1700" dirty="0">
                <a:solidFill>
                  <a:srgbClr val="212121"/>
                </a:solidFill>
                <a:effectLst/>
                <a:latin typeface="Times New Roman" panose="02020603050405020304" pitchFamily="18" charset="0"/>
                <a:ea typeface="Times New Roman" panose="02020603050405020304" pitchFamily="18" charset="0"/>
              </a:rPr>
              <a:t>).</a:t>
            </a:r>
            <a:endParaRPr lang="en-IN" sz="17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US" sz="1700" dirty="0">
                <a:solidFill>
                  <a:srgbClr val="212121"/>
                </a:solidFill>
                <a:effectLst/>
                <a:latin typeface="Times New Roman" panose="02020603050405020304" pitchFamily="18" charset="0"/>
                <a:ea typeface="Times New Roman" panose="02020603050405020304" pitchFamily="18" charset="0"/>
              </a:rPr>
              <a:t>12. If the conditions are met, simulate mouse button press (</a:t>
            </a:r>
            <a:r>
              <a:rPr lang="en-US" sz="1700" dirty="0" err="1">
                <a:solidFill>
                  <a:srgbClr val="212121"/>
                </a:solidFill>
                <a:effectLst/>
                <a:latin typeface="Times New Roman" panose="02020603050405020304" pitchFamily="18" charset="0"/>
                <a:ea typeface="Times New Roman" panose="02020603050405020304" pitchFamily="18" charset="0"/>
              </a:rPr>
              <a:t>pyautogui.mouseDown</a:t>
            </a:r>
            <a:r>
              <a:rPr lang="en-US" sz="1700" dirty="0">
                <a:solidFill>
                  <a:srgbClr val="212121"/>
                </a:solidFill>
                <a:effectLst/>
                <a:latin typeface="Times New Roman" panose="02020603050405020304" pitchFamily="18" charset="0"/>
                <a:ea typeface="Times New Roman" panose="02020603050405020304" pitchFamily="18" charset="0"/>
              </a:rPr>
              <a:t>()) and track the duration of the click.</a:t>
            </a:r>
            <a:endParaRPr lang="en-IN" sz="17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US" sz="1700" dirty="0">
                <a:solidFill>
                  <a:srgbClr val="212121"/>
                </a:solidFill>
                <a:effectLst/>
                <a:latin typeface="Times New Roman" panose="02020603050405020304" pitchFamily="18" charset="0"/>
                <a:ea typeface="Times New Roman" panose="02020603050405020304" pitchFamily="18" charset="0"/>
              </a:rPr>
              <a:t>13. If the click duration exceeds the specified threshold, release the mouse button (</a:t>
            </a:r>
            <a:r>
              <a:rPr lang="en-US" sz="1700" dirty="0" err="1">
                <a:solidFill>
                  <a:srgbClr val="212121"/>
                </a:solidFill>
                <a:effectLst/>
                <a:latin typeface="Times New Roman" panose="02020603050405020304" pitchFamily="18" charset="0"/>
                <a:ea typeface="Times New Roman" panose="02020603050405020304" pitchFamily="18" charset="0"/>
              </a:rPr>
              <a:t>pyautogui.mouseUp</a:t>
            </a:r>
            <a:r>
              <a:rPr lang="en-US" sz="1700" dirty="0">
                <a:solidFill>
                  <a:srgbClr val="212121"/>
                </a:solidFill>
                <a:effectLst/>
                <a:latin typeface="Times New Roman" panose="02020603050405020304" pitchFamily="18" charset="0"/>
                <a:ea typeface="Times New Roman" panose="02020603050405020304" pitchFamily="18" charset="0"/>
              </a:rPr>
              <a:t>()).</a:t>
            </a:r>
            <a:endParaRPr lang="en-IN" sz="17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US" sz="1700" dirty="0">
                <a:solidFill>
                  <a:srgbClr val="212121"/>
                </a:solidFill>
                <a:effectLst/>
                <a:latin typeface="Times New Roman" panose="02020603050405020304" pitchFamily="18" charset="0"/>
                <a:ea typeface="Times New Roman" panose="02020603050405020304" pitchFamily="18" charset="0"/>
              </a:rPr>
              <a:t>14. Repeat the process for right-click actions.</a:t>
            </a:r>
            <a:endParaRPr lang="en-IN" sz="17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US" sz="1700" dirty="0">
                <a:solidFill>
                  <a:srgbClr val="212121"/>
                </a:solidFill>
                <a:effectLst/>
                <a:latin typeface="Times New Roman" panose="02020603050405020304" pitchFamily="18" charset="0"/>
                <a:ea typeface="Times New Roman" panose="02020603050405020304" pitchFamily="18" charset="0"/>
              </a:rPr>
              <a:t>15. If no hands are detected, ensure that any active mouse buttons are released.</a:t>
            </a:r>
            <a:endParaRPr lang="en-IN" sz="17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US" sz="1700" dirty="0">
                <a:solidFill>
                  <a:srgbClr val="212121"/>
                </a:solidFill>
                <a:effectLst/>
                <a:latin typeface="Times New Roman" panose="02020603050405020304" pitchFamily="18" charset="0"/>
                <a:ea typeface="Times New Roman" panose="02020603050405020304" pitchFamily="18" charset="0"/>
              </a:rPr>
              <a:t>16. Display the processed frame with hand landmarks and mouse cursor movement.</a:t>
            </a:r>
            <a:endParaRPr lang="en-IN" sz="17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US" sz="1700" dirty="0">
                <a:solidFill>
                  <a:srgbClr val="212121"/>
                </a:solidFill>
                <a:effectLst/>
                <a:latin typeface="Times New Roman" panose="02020603050405020304" pitchFamily="18" charset="0"/>
                <a:ea typeface="Times New Roman" panose="02020603050405020304" pitchFamily="18" charset="0"/>
              </a:rPr>
              <a:t>17. Exit the loop if the 'q' key is pressed.</a:t>
            </a:r>
            <a:endParaRPr lang="en-IN" sz="17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US" sz="1700" dirty="0">
                <a:solidFill>
                  <a:srgbClr val="212121"/>
                </a:solidFill>
                <a:effectLst/>
                <a:latin typeface="Times New Roman" panose="02020603050405020304" pitchFamily="18" charset="0"/>
                <a:ea typeface="Times New Roman" panose="02020603050405020304" pitchFamily="18" charset="0"/>
              </a:rPr>
              <a:t>18. Release the video capture and close all OpenCV windows.</a:t>
            </a:r>
            <a:endParaRPr lang="en-IN" sz="17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3227445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p:cNvSpPr txBox="1">
            <a:spLocks noGrp="1"/>
          </p:cNvSpPr>
          <p:nvPr>
            <p:ph type="title"/>
          </p:nvPr>
        </p:nvSpPr>
        <p:spPr>
          <a:xfrm>
            <a:off x="225601" y="169846"/>
            <a:ext cx="10515601" cy="1325563"/>
          </a:xfrm>
          <a:prstGeom prst="rect">
            <a:avLst/>
          </a:prstGeom>
        </p:spPr>
        <p:txBody>
          <a:bodyPr/>
          <a:lstStyle>
            <a:lvl1pPr>
              <a:defRPr sz="4000" b="1">
                <a:latin typeface="Times New Roman"/>
                <a:ea typeface="Times New Roman"/>
                <a:cs typeface="Times New Roman"/>
                <a:sym typeface="Times New Roman"/>
              </a:defRPr>
            </a:lvl1pPr>
          </a:lstStyle>
          <a:p>
            <a:r>
              <a:rPr dirty="0"/>
              <a:t>5. Project Progress/Implementation</a:t>
            </a:r>
          </a:p>
        </p:txBody>
      </p:sp>
      <p:pic>
        <p:nvPicPr>
          <p:cNvPr id="151" name="Picture 2" descr="Picture 2"/>
          <p:cNvPicPr>
            <a:picLocks noChangeAspect="1"/>
          </p:cNvPicPr>
          <p:nvPr/>
        </p:nvPicPr>
        <p:blipFill>
          <a:blip r:embed="rId2"/>
          <a:srcRect l="10536" t="16197" r="7963" b="26712"/>
          <a:stretch>
            <a:fillRect/>
          </a:stretch>
        </p:blipFill>
        <p:spPr>
          <a:xfrm>
            <a:off x="9113520" y="73353"/>
            <a:ext cx="2895600" cy="1158240"/>
          </a:xfrm>
          <a:prstGeom prst="rect">
            <a:avLst/>
          </a:prstGeom>
          <a:ln w="12700">
            <a:miter lim="400000"/>
          </a:ln>
        </p:spPr>
      </p:pic>
      <p:pic>
        <p:nvPicPr>
          <p:cNvPr id="152" name="Picture 4" descr="Picture 4"/>
          <p:cNvPicPr>
            <a:picLocks noChangeAspect="1"/>
          </p:cNvPicPr>
          <p:nvPr/>
        </p:nvPicPr>
        <p:blipFill>
          <a:blip r:embed="rId3"/>
          <a:stretch>
            <a:fillRect/>
          </a:stretch>
        </p:blipFill>
        <p:spPr>
          <a:xfrm>
            <a:off x="8765222" y="6187440"/>
            <a:ext cx="3426779" cy="500714"/>
          </a:xfrm>
          <a:prstGeom prst="rect">
            <a:avLst/>
          </a:prstGeom>
          <a:ln w="12700">
            <a:miter lim="400000"/>
          </a:ln>
        </p:spPr>
      </p:pic>
      <p:sp>
        <p:nvSpPr>
          <p:cNvPr id="4" name="TextBox 3">
            <a:extLst>
              <a:ext uri="{FF2B5EF4-FFF2-40B4-BE49-F238E27FC236}">
                <a16:creationId xmlns:a16="http://schemas.microsoft.com/office/drawing/2014/main" id="{CFD89403-9B9F-99B4-DB10-B7E67789B5E8}"/>
              </a:ext>
            </a:extLst>
          </p:cNvPr>
          <p:cNvSpPr txBox="1"/>
          <p:nvPr/>
        </p:nvSpPr>
        <p:spPr>
          <a:xfrm>
            <a:off x="347038" y="1231593"/>
            <a:ext cx="3365663"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Arial"/>
              </a:rPr>
              <a:t>Algorithm: </a:t>
            </a:r>
            <a:r>
              <a:rPr kumimoji="0" lang="en-US" sz="240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Arial"/>
              </a:rPr>
              <a:t>White-Board</a:t>
            </a:r>
            <a:endParaRPr kumimoji="0" lang="en-IN" sz="240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C0A82F05-C479-467C-DC22-DCCDAA17007F}"/>
              </a:ext>
            </a:extLst>
          </p:cNvPr>
          <p:cNvSpPr txBox="1"/>
          <p:nvPr/>
        </p:nvSpPr>
        <p:spPr>
          <a:xfrm>
            <a:off x="225601" y="1661657"/>
            <a:ext cx="11219148" cy="4662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80340" marR="180340" algn="just">
              <a:lnSpc>
                <a:spcPct val="150000"/>
              </a:lnSpc>
              <a:spcAft>
                <a:spcPts val="0"/>
              </a:spcAft>
            </a:pPr>
            <a:r>
              <a:rPr lang="en-IN" sz="1800" dirty="0">
                <a:solidFill>
                  <a:srgbClr val="212121"/>
                </a:solidFill>
                <a:effectLst/>
                <a:latin typeface="Times New Roman" panose="02020603050405020304" pitchFamily="18" charset="0"/>
                <a:ea typeface="Times New Roman" panose="02020603050405020304" pitchFamily="18" charset="0"/>
              </a:rPr>
              <a:t>1. Import the </a:t>
            </a:r>
            <a:r>
              <a:rPr lang="en-IN" sz="1800" dirty="0" err="1">
                <a:solidFill>
                  <a:srgbClr val="212121"/>
                </a:solidFill>
                <a:effectLst/>
                <a:latin typeface="Times New Roman" panose="02020603050405020304" pitchFamily="18" charset="0"/>
                <a:ea typeface="Times New Roman" panose="02020603050405020304" pitchFamily="18" charset="0"/>
              </a:rPr>
              <a:t>Tkinter</a:t>
            </a:r>
            <a:r>
              <a:rPr lang="en-IN" sz="1800" dirty="0">
                <a:solidFill>
                  <a:srgbClr val="212121"/>
                </a:solidFill>
                <a:effectLst/>
                <a:latin typeface="Times New Roman" panose="02020603050405020304" pitchFamily="18" charset="0"/>
                <a:ea typeface="Times New Roman" panose="02020603050405020304" pitchFamily="18" charset="0"/>
              </a:rPr>
              <a:t> library as tk.</a:t>
            </a:r>
            <a:endParaRPr lang="en-IN" sz="18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IN" sz="1800" dirty="0">
                <a:solidFill>
                  <a:srgbClr val="212121"/>
                </a:solidFill>
                <a:effectLst/>
                <a:latin typeface="Times New Roman" panose="02020603050405020304" pitchFamily="18" charset="0"/>
                <a:ea typeface="Times New Roman" panose="02020603050405020304" pitchFamily="18" charset="0"/>
              </a:rPr>
              <a:t>2. Define a class named Whiteboard.</a:t>
            </a:r>
            <a:endParaRPr lang="en-IN" sz="18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IN" sz="1800" dirty="0">
                <a:solidFill>
                  <a:srgbClr val="212121"/>
                </a:solidFill>
                <a:effectLst/>
                <a:latin typeface="Times New Roman" panose="02020603050405020304" pitchFamily="18" charset="0"/>
                <a:ea typeface="Times New Roman" panose="02020603050405020304" pitchFamily="18" charset="0"/>
              </a:rPr>
              <a:t>3. In the constructor (__</a:t>
            </a:r>
            <a:r>
              <a:rPr lang="en-IN" sz="1800" dirty="0" err="1">
                <a:solidFill>
                  <a:srgbClr val="212121"/>
                </a:solidFill>
                <a:effectLst/>
                <a:latin typeface="Times New Roman" panose="02020603050405020304" pitchFamily="18" charset="0"/>
                <a:ea typeface="Times New Roman" panose="02020603050405020304" pitchFamily="18" charset="0"/>
              </a:rPr>
              <a:t>init</a:t>
            </a:r>
            <a:r>
              <a:rPr lang="en-IN" sz="1800" dirty="0">
                <a:solidFill>
                  <a:srgbClr val="212121"/>
                </a:solidFill>
                <a:effectLst/>
                <a:latin typeface="Times New Roman" panose="02020603050405020304" pitchFamily="18" charset="0"/>
                <a:ea typeface="Times New Roman" panose="02020603050405020304" pitchFamily="18" charset="0"/>
              </a:rPr>
              <a:t>__), initialize the root window, canvas for drawing, </a:t>
            </a:r>
            <a:r>
              <a:rPr lang="en-IN" sz="1800" dirty="0" err="1">
                <a:solidFill>
                  <a:srgbClr val="212121"/>
                </a:solidFill>
                <a:effectLst/>
                <a:latin typeface="Times New Roman" panose="02020603050405020304" pitchFamily="18" charset="0"/>
                <a:ea typeface="Times New Roman" panose="02020603050405020304" pitchFamily="18" charset="0"/>
              </a:rPr>
              <a:t>color</a:t>
            </a:r>
            <a:r>
              <a:rPr lang="en-IN" sz="1800" dirty="0">
                <a:solidFill>
                  <a:srgbClr val="212121"/>
                </a:solidFill>
                <a:effectLst/>
                <a:latin typeface="Times New Roman" panose="02020603050405020304" pitchFamily="18" charset="0"/>
                <a:ea typeface="Times New Roman" panose="02020603050405020304" pitchFamily="18" charset="0"/>
              </a:rPr>
              <a:t> palette, pen and eraser buttons, thickness slider, and clear all button.</a:t>
            </a:r>
            <a:endParaRPr lang="en-IN" sz="18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IN" sz="1800" dirty="0">
                <a:solidFill>
                  <a:srgbClr val="212121"/>
                </a:solidFill>
                <a:effectLst/>
                <a:latin typeface="Times New Roman" panose="02020603050405020304" pitchFamily="18" charset="0"/>
                <a:ea typeface="Times New Roman" panose="02020603050405020304" pitchFamily="18" charset="0"/>
              </a:rPr>
              <a:t>4. Bind mouse events to respective methods for drawing, erasing, and zooming.</a:t>
            </a:r>
            <a:endParaRPr lang="en-IN" sz="18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IN" sz="1800" dirty="0">
                <a:solidFill>
                  <a:srgbClr val="212121"/>
                </a:solidFill>
                <a:effectLst/>
                <a:latin typeface="Times New Roman" panose="02020603050405020304" pitchFamily="18" charset="0"/>
                <a:ea typeface="Times New Roman" panose="02020603050405020304" pitchFamily="18" charset="0"/>
              </a:rPr>
              <a:t>5. Define methods for setting pen and eraser modes, setting draw </a:t>
            </a:r>
            <a:r>
              <a:rPr lang="en-IN" sz="1800" dirty="0" err="1">
                <a:solidFill>
                  <a:srgbClr val="212121"/>
                </a:solidFill>
                <a:effectLst/>
                <a:latin typeface="Times New Roman" panose="02020603050405020304" pitchFamily="18" charset="0"/>
                <a:ea typeface="Times New Roman" panose="02020603050405020304" pitchFamily="18" charset="0"/>
              </a:rPr>
              <a:t>color</a:t>
            </a:r>
            <a:r>
              <a:rPr lang="en-IN" sz="1800" dirty="0">
                <a:solidFill>
                  <a:srgbClr val="212121"/>
                </a:solidFill>
                <a:effectLst/>
                <a:latin typeface="Times New Roman" panose="02020603050405020304" pitchFamily="18" charset="0"/>
                <a:ea typeface="Times New Roman" panose="02020603050405020304" pitchFamily="18" charset="0"/>
              </a:rPr>
              <a:t>, thickness, drawing, erasing, and clearing canvas, and zooming.</a:t>
            </a:r>
            <a:endParaRPr lang="en-IN" sz="18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IN" sz="1800" dirty="0">
                <a:solidFill>
                  <a:srgbClr val="212121"/>
                </a:solidFill>
                <a:effectLst/>
                <a:latin typeface="Times New Roman" panose="02020603050405020304" pitchFamily="18" charset="0"/>
                <a:ea typeface="Times New Roman" panose="02020603050405020304" pitchFamily="18" charset="0"/>
              </a:rPr>
              <a:t>6. Implement methods to handle drawing and erasing actions using the </a:t>
            </a:r>
            <a:r>
              <a:rPr lang="en-IN" sz="1800" dirty="0" err="1">
                <a:solidFill>
                  <a:srgbClr val="212121"/>
                </a:solidFill>
                <a:effectLst/>
                <a:latin typeface="Times New Roman" panose="02020603050405020304" pitchFamily="18" charset="0"/>
                <a:ea typeface="Times New Roman" panose="02020603050405020304" pitchFamily="18" charset="0"/>
              </a:rPr>
              <a:t>canvas.create_line</a:t>
            </a:r>
            <a:r>
              <a:rPr lang="en-IN" sz="1800" dirty="0">
                <a:solidFill>
                  <a:srgbClr val="212121"/>
                </a:solidFill>
                <a:effectLst/>
                <a:latin typeface="Times New Roman" panose="02020603050405020304" pitchFamily="18" charset="0"/>
                <a:ea typeface="Times New Roman" panose="02020603050405020304" pitchFamily="18" charset="0"/>
              </a:rPr>
              <a:t>() and </a:t>
            </a:r>
            <a:r>
              <a:rPr lang="en-IN" sz="1800" dirty="0" err="1">
                <a:solidFill>
                  <a:srgbClr val="212121"/>
                </a:solidFill>
                <a:effectLst/>
                <a:latin typeface="Times New Roman" panose="02020603050405020304" pitchFamily="18" charset="0"/>
                <a:ea typeface="Times New Roman" panose="02020603050405020304" pitchFamily="18" charset="0"/>
              </a:rPr>
              <a:t>canvas.create_rectangle</a:t>
            </a:r>
            <a:r>
              <a:rPr lang="en-IN" sz="1800" dirty="0">
                <a:solidFill>
                  <a:srgbClr val="212121"/>
                </a:solidFill>
                <a:effectLst/>
                <a:latin typeface="Times New Roman" panose="02020603050405020304" pitchFamily="18" charset="0"/>
                <a:ea typeface="Times New Roman" panose="02020603050405020304" pitchFamily="18" charset="0"/>
              </a:rPr>
              <a:t>() methods.</a:t>
            </a:r>
            <a:endParaRPr lang="en-IN" sz="18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IN" sz="1800" dirty="0">
                <a:solidFill>
                  <a:srgbClr val="212121"/>
                </a:solidFill>
                <a:effectLst/>
                <a:latin typeface="Times New Roman" panose="02020603050405020304" pitchFamily="18" charset="0"/>
                <a:ea typeface="Times New Roman" panose="02020603050405020304" pitchFamily="18" charset="0"/>
              </a:rPr>
              <a:t>7. Implement a method to handle zooming using the </a:t>
            </a:r>
            <a:r>
              <a:rPr lang="en-IN" sz="1800" dirty="0" err="1">
                <a:solidFill>
                  <a:srgbClr val="212121"/>
                </a:solidFill>
                <a:effectLst/>
                <a:latin typeface="Times New Roman" panose="02020603050405020304" pitchFamily="18" charset="0"/>
                <a:ea typeface="Times New Roman" panose="02020603050405020304" pitchFamily="18" charset="0"/>
              </a:rPr>
              <a:t>canvas.scale</a:t>
            </a:r>
            <a:r>
              <a:rPr lang="en-IN" sz="1800" dirty="0">
                <a:solidFill>
                  <a:srgbClr val="212121"/>
                </a:solidFill>
                <a:effectLst/>
                <a:latin typeface="Times New Roman" panose="02020603050405020304" pitchFamily="18" charset="0"/>
                <a:ea typeface="Times New Roman" panose="02020603050405020304" pitchFamily="18" charset="0"/>
              </a:rPr>
              <a:t>() method.</a:t>
            </a:r>
            <a:endParaRPr lang="en-IN" sz="1800" dirty="0">
              <a:effectLst/>
              <a:latin typeface="Times New Roman" panose="02020603050405020304" pitchFamily="18" charset="0"/>
              <a:ea typeface="Times New Roman" panose="02020603050405020304" pitchFamily="18" charset="0"/>
            </a:endParaRPr>
          </a:p>
          <a:p>
            <a:pPr marL="180340" marR="180340" algn="just">
              <a:lnSpc>
                <a:spcPct val="150000"/>
              </a:lnSpc>
              <a:spcAft>
                <a:spcPts val="0"/>
              </a:spcAft>
            </a:pPr>
            <a:r>
              <a:rPr lang="en-IN" sz="1800" dirty="0">
                <a:solidFill>
                  <a:srgbClr val="212121"/>
                </a:solidFill>
                <a:effectLst/>
                <a:latin typeface="Times New Roman" panose="02020603050405020304" pitchFamily="18" charset="0"/>
                <a:ea typeface="Times New Roman" panose="02020603050405020304" pitchFamily="18" charset="0"/>
              </a:rPr>
              <a:t>8. Instantiate the Whiteboard class within a </a:t>
            </a:r>
            <a:r>
              <a:rPr lang="en-IN" sz="1800" dirty="0" err="1">
                <a:solidFill>
                  <a:srgbClr val="212121"/>
                </a:solidFill>
                <a:effectLst/>
                <a:latin typeface="Times New Roman" panose="02020603050405020304" pitchFamily="18" charset="0"/>
                <a:ea typeface="Times New Roman" panose="02020603050405020304" pitchFamily="18" charset="0"/>
              </a:rPr>
              <a:t>Tkinter</a:t>
            </a:r>
            <a:r>
              <a:rPr lang="en-IN" sz="1800" dirty="0">
                <a:solidFill>
                  <a:srgbClr val="212121"/>
                </a:solidFill>
                <a:effectLst/>
                <a:latin typeface="Times New Roman" panose="02020603050405020304" pitchFamily="18" charset="0"/>
                <a:ea typeface="Times New Roman" panose="02020603050405020304" pitchFamily="18" charset="0"/>
              </a:rPr>
              <a:t> root window and start the main event loop with </a:t>
            </a:r>
            <a:r>
              <a:rPr lang="en-IN" sz="1800" dirty="0" err="1">
                <a:solidFill>
                  <a:srgbClr val="212121"/>
                </a:solidFill>
                <a:effectLst/>
                <a:latin typeface="Times New Roman" panose="02020603050405020304" pitchFamily="18" charset="0"/>
                <a:ea typeface="Times New Roman" panose="02020603050405020304" pitchFamily="18" charset="0"/>
              </a:rPr>
              <a:t>root.mainloop</a:t>
            </a:r>
            <a:r>
              <a:rPr lang="en-IN" sz="1800" dirty="0">
                <a:solidFill>
                  <a:srgbClr val="212121"/>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itle 1"/>
          <p:cNvSpPr txBox="1">
            <a:spLocks noGrp="1"/>
          </p:cNvSpPr>
          <p:nvPr>
            <p:ph type="title"/>
          </p:nvPr>
        </p:nvSpPr>
        <p:spPr>
          <a:xfrm>
            <a:off x="347038" y="161006"/>
            <a:ext cx="10515601" cy="1325563"/>
          </a:xfrm>
          <a:prstGeom prst="rect">
            <a:avLst/>
          </a:prstGeom>
        </p:spPr>
        <p:txBody>
          <a:bodyPr/>
          <a:lstStyle>
            <a:lvl1pPr>
              <a:defRPr sz="4000" b="1">
                <a:latin typeface="Times New Roman"/>
                <a:ea typeface="Times New Roman"/>
                <a:cs typeface="Times New Roman"/>
                <a:sym typeface="Times New Roman"/>
              </a:defRPr>
            </a:lvl1pPr>
          </a:lstStyle>
          <a:p>
            <a:r>
              <a:t>5. Project Progress/Implementation</a:t>
            </a:r>
          </a:p>
        </p:txBody>
      </p:sp>
      <p:pic>
        <p:nvPicPr>
          <p:cNvPr id="168" name="Picture 2" descr="Picture 2"/>
          <p:cNvPicPr>
            <a:picLocks noChangeAspect="1"/>
          </p:cNvPicPr>
          <p:nvPr/>
        </p:nvPicPr>
        <p:blipFill>
          <a:blip r:embed="rId2"/>
          <a:srcRect l="10536" t="16197" r="7963" b="26712"/>
          <a:stretch>
            <a:fillRect/>
          </a:stretch>
        </p:blipFill>
        <p:spPr>
          <a:xfrm>
            <a:off x="9113520" y="73353"/>
            <a:ext cx="2895600" cy="1158240"/>
          </a:xfrm>
          <a:prstGeom prst="rect">
            <a:avLst/>
          </a:prstGeom>
          <a:ln w="12700">
            <a:miter lim="400000"/>
          </a:ln>
        </p:spPr>
      </p:pic>
      <p:pic>
        <p:nvPicPr>
          <p:cNvPr id="169" name="Picture 4" descr="Picture 4"/>
          <p:cNvPicPr>
            <a:picLocks noChangeAspect="1"/>
          </p:cNvPicPr>
          <p:nvPr/>
        </p:nvPicPr>
        <p:blipFill>
          <a:blip r:embed="rId3"/>
          <a:stretch>
            <a:fillRect/>
          </a:stretch>
        </p:blipFill>
        <p:spPr>
          <a:xfrm>
            <a:off x="8765222" y="6187440"/>
            <a:ext cx="3426779" cy="500714"/>
          </a:xfrm>
          <a:prstGeom prst="rect">
            <a:avLst/>
          </a:prstGeom>
          <a:ln w="12700">
            <a:miter lim="400000"/>
          </a:ln>
        </p:spPr>
      </p:pic>
      <p:pic>
        <p:nvPicPr>
          <p:cNvPr id="170" name="Picture 2" descr="Picture 2"/>
          <p:cNvPicPr>
            <a:picLocks noChangeAspect="1"/>
          </p:cNvPicPr>
          <p:nvPr/>
        </p:nvPicPr>
        <p:blipFill>
          <a:blip r:embed="rId4"/>
          <a:srcRect l="4073" t="2296" r="3070" b="7332"/>
          <a:stretch>
            <a:fillRect/>
          </a:stretch>
        </p:blipFill>
        <p:spPr>
          <a:xfrm>
            <a:off x="5396317" y="1486569"/>
            <a:ext cx="6262705" cy="4576279"/>
          </a:xfrm>
          <a:prstGeom prst="rect">
            <a:avLst/>
          </a:prstGeom>
          <a:ln w="12700">
            <a:miter lim="400000"/>
          </a:ln>
        </p:spPr>
      </p:pic>
      <p:pic>
        <p:nvPicPr>
          <p:cNvPr id="171" name="Picture 11" descr="Picture 11"/>
          <p:cNvPicPr>
            <a:picLocks noChangeAspect="1"/>
          </p:cNvPicPr>
          <p:nvPr/>
        </p:nvPicPr>
        <p:blipFill>
          <a:blip r:embed="rId5"/>
          <a:stretch>
            <a:fillRect/>
          </a:stretch>
        </p:blipFill>
        <p:spPr>
          <a:xfrm>
            <a:off x="536152" y="1574222"/>
            <a:ext cx="4556532" cy="4862087"/>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itle 1"/>
          <p:cNvSpPr txBox="1">
            <a:spLocks noGrp="1"/>
          </p:cNvSpPr>
          <p:nvPr>
            <p:ph type="title"/>
          </p:nvPr>
        </p:nvSpPr>
        <p:spPr>
          <a:xfrm>
            <a:off x="182880" y="151156"/>
            <a:ext cx="10515601" cy="1325563"/>
          </a:xfrm>
          <a:prstGeom prst="rect">
            <a:avLst/>
          </a:prstGeom>
        </p:spPr>
        <p:txBody>
          <a:bodyPr/>
          <a:lstStyle>
            <a:lvl1pPr>
              <a:defRPr sz="4000" b="1">
                <a:latin typeface="Times New Roman"/>
                <a:ea typeface="Times New Roman"/>
                <a:cs typeface="Times New Roman"/>
                <a:sym typeface="Times New Roman"/>
              </a:defRPr>
            </a:lvl1pPr>
          </a:lstStyle>
          <a:p>
            <a:r>
              <a:t>5. Project Progress/Implementation</a:t>
            </a:r>
          </a:p>
        </p:txBody>
      </p:sp>
      <p:pic>
        <p:nvPicPr>
          <p:cNvPr id="174" name="Picture 2" descr="Picture 2"/>
          <p:cNvPicPr>
            <a:picLocks noChangeAspect="1"/>
          </p:cNvPicPr>
          <p:nvPr/>
        </p:nvPicPr>
        <p:blipFill>
          <a:blip r:embed="rId2"/>
          <a:srcRect l="10536" t="16197" r="7963" b="26712"/>
          <a:stretch>
            <a:fillRect/>
          </a:stretch>
        </p:blipFill>
        <p:spPr>
          <a:xfrm>
            <a:off x="9113520" y="73353"/>
            <a:ext cx="2895600" cy="1158240"/>
          </a:xfrm>
          <a:prstGeom prst="rect">
            <a:avLst/>
          </a:prstGeom>
          <a:ln w="12700">
            <a:miter lim="400000"/>
          </a:ln>
        </p:spPr>
      </p:pic>
      <p:pic>
        <p:nvPicPr>
          <p:cNvPr id="175" name="Picture 4" descr="Picture 4"/>
          <p:cNvPicPr>
            <a:picLocks noChangeAspect="1"/>
          </p:cNvPicPr>
          <p:nvPr/>
        </p:nvPicPr>
        <p:blipFill>
          <a:blip r:embed="rId3"/>
          <a:stretch>
            <a:fillRect/>
          </a:stretch>
        </p:blipFill>
        <p:spPr>
          <a:xfrm>
            <a:off x="8765222" y="6187440"/>
            <a:ext cx="3426779" cy="500714"/>
          </a:xfrm>
          <a:prstGeom prst="rect">
            <a:avLst/>
          </a:prstGeom>
          <a:ln w="12700">
            <a:miter lim="400000"/>
          </a:ln>
        </p:spPr>
      </p:pic>
      <p:pic>
        <p:nvPicPr>
          <p:cNvPr id="176" name="Picture 5" descr="Picture 5"/>
          <p:cNvPicPr>
            <a:picLocks noChangeAspect="1"/>
          </p:cNvPicPr>
          <p:nvPr/>
        </p:nvPicPr>
        <p:blipFill>
          <a:blip r:embed="rId4"/>
          <a:stretch>
            <a:fillRect/>
          </a:stretch>
        </p:blipFill>
        <p:spPr>
          <a:xfrm>
            <a:off x="5604838" y="2058068"/>
            <a:ext cx="5619751" cy="3429001"/>
          </a:xfrm>
          <a:prstGeom prst="rect">
            <a:avLst/>
          </a:prstGeom>
          <a:ln w="12700">
            <a:miter lim="400000"/>
          </a:ln>
        </p:spPr>
      </p:pic>
      <p:pic>
        <p:nvPicPr>
          <p:cNvPr id="177" name="Picture 8" descr="Picture 8"/>
          <p:cNvPicPr>
            <a:picLocks noChangeAspect="1"/>
          </p:cNvPicPr>
          <p:nvPr/>
        </p:nvPicPr>
        <p:blipFill>
          <a:blip r:embed="rId5"/>
          <a:stretch>
            <a:fillRect/>
          </a:stretch>
        </p:blipFill>
        <p:spPr>
          <a:xfrm>
            <a:off x="1083781" y="1615439"/>
            <a:ext cx="3829051" cy="4572001"/>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5. Project Progress/Implementation"/>
          <p:cNvSpPr txBox="1">
            <a:spLocks noGrp="1"/>
          </p:cNvSpPr>
          <p:nvPr>
            <p:ph type="ctrTitle"/>
          </p:nvPr>
        </p:nvSpPr>
        <p:spPr>
          <a:xfrm>
            <a:off x="233917" y="142153"/>
            <a:ext cx="10515601" cy="1325563"/>
          </a:xfrm>
          <a:prstGeom prst="rect">
            <a:avLst/>
          </a:prstGeom>
        </p:spPr>
        <p:txBody>
          <a:bodyPr anchor="ctr"/>
          <a:lstStyle>
            <a:lvl1pPr algn="l">
              <a:defRPr sz="4000" b="1">
                <a:latin typeface="Times New Roman"/>
                <a:ea typeface="Times New Roman"/>
                <a:cs typeface="Times New Roman"/>
                <a:sym typeface="Times New Roman"/>
              </a:defRPr>
            </a:lvl1pPr>
          </a:lstStyle>
          <a:p>
            <a:r>
              <a:t>5. Project Progress/Implementation</a:t>
            </a:r>
          </a:p>
        </p:txBody>
      </p:sp>
      <p:pic>
        <p:nvPicPr>
          <p:cNvPr id="180" name="PHOTO-2024-05-12-22-40-08.jpg" descr="PHOTO-2024-05-12-22-40-08.jpg"/>
          <p:cNvPicPr>
            <a:picLocks noChangeAspect="1"/>
          </p:cNvPicPr>
          <p:nvPr/>
        </p:nvPicPr>
        <p:blipFill>
          <a:blip r:embed="rId2"/>
          <a:stretch>
            <a:fillRect/>
          </a:stretch>
        </p:blipFill>
        <p:spPr>
          <a:xfrm>
            <a:off x="470717" y="1640218"/>
            <a:ext cx="5252313" cy="2791771"/>
          </a:xfrm>
          <a:prstGeom prst="rect">
            <a:avLst/>
          </a:prstGeom>
          <a:ln w="12700">
            <a:miter lim="400000"/>
          </a:ln>
        </p:spPr>
      </p:pic>
      <p:pic>
        <p:nvPicPr>
          <p:cNvPr id="181" name="PHOTO-2024-05-12-22-38-35.jpg" descr="PHOTO-2024-05-12-22-38-35.jpg"/>
          <p:cNvPicPr>
            <a:picLocks noChangeAspect="1"/>
          </p:cNvPicPr>
          <p:nvPr/>
        </p:nvPicPr>
        <p:blipFill>
          <a:blip r:embed="rId3"/>
          <a:stretch>
            <a:fillRect/>
          </a:stretch>
        </p:blipFill>
        <p:spPr>
          <a:xfrm>
            <a:off x="6191367" y="3003906"/>
            <a:ext cx="5392169" cy="2856166"/>
          </a:xfrm>
          <a:prstGeom prst="rect">
            <a:avLst/>
          </a:prstGeom>
          <a:ln w="12700">
            <a:miter lim="400000"/>
          </a:ln>
        </p:spPr>
      </p:pic>
      <p:pic>
        <p:nvPicPr>
          <p:cNvPr id="182" name="Screenshot 2024-05-13 at 11.36.51 AM.png" descr="Screenshot 2024-05-13 at 11.36.51 AM.png"/>
          <p:cNvPicPr>
            <a:picLocks noChangeAspect="1"/>
          </p:cNvPicPr>
          <p:nvPr/>
        </p:nvPicPr>
        <p:blipFill>
          <a:blip r:embed="rId4"/>
          <a:stretch>
            <a:fillRect/>
          </a:stretch>
        </p:blipFill>
        <p:spPr>
          <a:xfrm>
            <a:off x="6692147" y="3769207"/>
            <a:ext cx="2307295" cy="1325564"/>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5. Project Progress/Implementation"/>
          <p:cNvSpPr txBox="1">
            <a:spLocks noGrp="1"/>
          </p:cNvSpPr>
          <p:nvPr>
            <p:ph type="title"/>
          </p:nvPr>
        </p:nvSpPr>
        <p:spPr>
          <a:xfrm>
            <a:off x="205636" y="161006"/>
            <a:ext cx="10515601" cy="1325563"/>
          </a:xfrm>
          <a:prstGeom prst="rect">
            <a:avLst/>
          </a:prstGeom>
        </p:spPr>
        <p:txBody>
          <a:bodyPr/>
          <a:lstStyle>
            <a:lvl1pPr>
              <a:defRPr sz="4000" b="1">
                <a:latin typeface="Times New Roman"/>
                <a:ea typeface="Times New Roman"/>
                <a:cs typeface="Times New Roman"/>
                <a:sym typeface="Times New Roman"/>
              </a:defRPr>
            </a:lvl1pPr>
          </a:lstStyle>
          <a:p>
            <a:r>
              <a:t>5. Project Progress/Implementation</a:t>
            </a:r>
          </a:p>
        </p:txBody>
      </p:sp>
      <p:pic>
        <p:nvPicPr>
          <p:cNvPr id="185" name="PHOTO-2024-05-12-20-16-57.jpg" descr="PHOTO-2024-05-12-20-16-57.jpg"/>
          <p:cNvPicPr>
            <a:picLocks noChangeAspect="1"/>
          </p:cNvPicPr>
          <p:nvPr/>
        </p:nvPicPr>
        <p:blipFill>
          <a:blip r:embed="rId2"/>
          <a:stretch>
            <a:fillRect/>
          </a:stretch>
        </p:blipFill>
        <p:spPr>
          <a:xfrm>
            <a:off x="7082183" y="2344667"/>
            <a:ext cx="4502782" cy="3898532"/>
          </a:xfrm>
          <a:prstGeom prst="rect">
            <a:avLst/>
          </a:prstGeom>
          <a:ln w="12700">
            <a:miter lim="400000"/>
          </a:ln>
        </p:spPr>
      </p:pic>
      <p:pic>
        <p:nvPicPr>
          <p:cNvPr id="186" name="PHOTO-2024-05-12-20-17-07.jpg" descr="PHOTO-2024-05-12-20-17-07.jpg"/>
          <p:cNvPicPr>
            <a:picLocks noChangeAspect="1"/>
          </p:cNvPicPr>
          <p:nvPr/>
        </p:nvPicPr>
        <p:blipFill>
          <a:blip r:embed="rId3"/>
          <a:stretch>
            <a:fillRect/>
          </a:stretch>
        </p:blipFill>
        <p:spPr>
          <a:xfrm>
            <a:off x="139362" y="1268582"/>
            <a:ext cx="6471355" cy="3428278"/>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1"/>
          <p:cNvSpPr txBox="1">
            <a:spLocks noGrp="1"/>
          </p:cNvSpPr>
          <p:nvPr>
            <p:ph type="title"/>
          </p:nvPr>
        </p:nvSpPr>
        <p:spPr>
          <a:xfrm>
            <a:off x="182880" y="204700"/>
            <a:ext cx="10515601" cy="1325563"/>
          </a:xfrm>
          <a:prstGeom prst="rect">
            <a:avLst/>
          </a:prstGeom>
        </p:spPr>
        <p:txBody>
          <a:bodyPr/>
          <a:lstStyle>
            <a:lvl1pPr>
              <a:defRPr sz="4500" b="1">
                <a:latin typeface="Times New Roman"/>
                <a:ea typeface="Times New Roman"/>
                <a:cs typeface="Times New Roman"/>
                <a:sym typeface="Times New Roman"/>
              </a:defRPr>
            </a:lvl1pPr>
          </a:lstStyle>
          <a:p>
            <a:r>
              <a:t>6. What more can be Done!</a:t>
            </a:r>
          </a:p>
        </p:txBody>
      </p:sp>
      <p:pic>
        <p:nvPicPr>
          <p:cNvPr id="189" name="Picture 2" descr="Picture 2"/>
          <p:cNvPicPr>
            <a:picLocks noChangeAspect="1"/>
          </p:cNvPicPr>
          <p:nvPr/>
        </p:nvPicPr>
        <p:blipFill>
          <a:blip r:embed="rId2"/>
          <a:srcRect l="10536" t="16197" r="7963" b="26712"/>
          <a:stretch>
            <a:fillRect/>
          </a:stretch>
        </p:blipFill>
        <p:spPr>
          <a:xfrm>
            <a:off x="9113520" y="73353"/>
            <a:ext cx="2895600" cy="1158240"/>
          </a:xfrm>
          <a:prstGeom prst="rect">
            <a:avLst/>
          </a:prstGeom>
          <a:ln w="12700">
            <a:miter lim="400000"/>
          </a:ln>
        </p:spPr>
      </p:pic>
      <p:pic>
        <p:nvPicPr>
          <p:cNvPr id="190" name="Picture 4" descr="Picture 4"/>
          <p:cNvPicPr>
            <a:picLocks noChangeAspect="1"/>
          </p:cNvPicPr>
          <p:nvPr/>
        </p:nvPicPr>
        <p:blipFill>
          <a:blip r:embed="rId3"/>
          <a:stretch>
            <a:fillRect/>
          </a:stretch>
        </p:blipFill>
        <p:spPr>
          <a:xfrm>
            <a:off x="8765222" y="6187440"/>
            <a:ext cx="3426779" cy="500714"/>
          </a:xfrm>
          <a:prstGeom prst="rect">
            <a:avLst/>
          </a:prstGeom>
          <a:ln w="12700">
            <a:miter lim="400000"/>
          </a:ln>
        </p:spPr>
      </p:pic>
      <p:sp>
        <p:nvSpPr>
          <p:cNvPr id="191" name="Text Placeholder 7"/>
          <p:cNvSpPr txBox="1">
            <a:spLocks noGrp="1"/>
          </p:cNvSpPr>
          <p:nvPr>
            <p:ph type="body" idx="1"/>
          </p:nvPr>
        </p:nvSpPr>
        <p:spPr>
          <a:xfrm>
            <a:off x="861864" y="1662165"/>
            <a:ext cx="10237790" cy="3684589"/>
          </a:xfrm>
          <a:prstGeom prst="rect">
            <a:avLst/>
          </a:prstGeom>
        </p:spPr>
        <p:txBody>
          <a:bodyPr anchor="t"/>
          <a:lstStyle/>
          <a:p>
            <a:pPr marL="571500" indent="-457200" algn="just">
              <a:buClr>
                <a:srgbClr val="000000"/>
              </a:buClr>
              <a:buSzPts val="2400"/>
              <a:buAutoNum type="arabicPeriod"/>
              <a:defRPr b="0">
                <a:latin typeface="Times New Roman"/>
                <a:ea typeface="Times New Roman"/>
                <a:cs typeface="Times New Roman"/>
                <a:sym typeface="Times New Roman"/>
              </a:defRPr>
            </a:pPr>
            <a:r>
              <a:t>Including generative AI: By implementing generative AI to this project we can get the information and relatable images of what user has drawn on the screen.</a:t>
            </a:r>
            <a:endParaRPr sz="2800">
              <a:latin typeface="Calibri"/>
              <a:ea typeface="Calibri"/>
              <a:cs typeface="Calibri"/>
              <a:sym typeface="Calibri"/>
            </a:endParaRPr>
          </a:p>
          <a:p>
            <a:pPr marL="571500" indent="-457200" algn="just">
              <a:buClr>
                <a:srgbClr val="000000"/>
              </a:buClr>
              <a:buSzPts val="2400"/>
              <a:buAutoNum type="arabicPeriod"/>
              <a:defRPr b="0">
                <a:latin typeface="Times New Roman"/>
                <a:ea typeface="Times New Roman"/>
                <a:cs typeface="Times New Roman"/>
                <a:sym typeface="Times New Roman"/>
              </a:defRPr>
            </a:pPr>
            <a:r>
              <a:t>Including Grid Lines: By giving grid lines to the screen it is possible to write a whole paragraph in the air.</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1"/>
          <p:cNvSpPr txBox="1">
            <a:spLocks noGrp="1"/>
          </p:cNvSpPr>
          <p:nvPr>
            <p:ph type="title"/>
          </p:nvPr>
        </p:nvSpPr>
        <p:spPr>
          <a:xfrm>
            <a:off x="182880" y="169846"/>
            <a:ext cx="10515601" cy="1325564"/>
          </a:xfrm>
          <a:prstGeom prst="rect">
            <a:avLst/>
          </a:prstGeom>
        </p:spPr>
        <p:txBody>
          <a:bodyPr/>
          <a:lstStyle>
            <a:lvl1pPr>
              <a:defRPr sz="5400" b="1"/>
            </a:lvl1pPr>
          </a:lstStyle>
          <a:p>
            <a:r>
              <a:rPr dirty="0"/>
              <a:t>Index of Contents</a:t>
            </a:r>
          </a:p>
        </p:txBody>
      </p:sp>
      <p:pic>
        <p:nvPicPr>
          <p:cNvPr id="78" name="Picture 2" descr="Picture 2"/>
          <p:cNvPicPr>
            <a:picLocks noChangeAspect="1"/>
          </p:cNvPicPr>
          <p:nvPr/>
        </p:nvPicPr>
        <p:blipFill>
          <a:blip r:embed="rId2"/>
          <a:srcRect l="10536" t="16197" r="7963" b="26712"/>
          <a:stretch>
            <a:fillRect/>
          </a:stretch>
        </p:blipFill>
        <p:spPr>
          <a:xfrm>
            <a:off x="9113520" y="93901"/>
            <a:ext cx="2895600" cy="1158240"/>
          </a:xfrm>
          <a:prstGeom prst="rect">
            <a:avLst/>
          </a:prstGeom>
          <a:ln w="12700">
            <a:miter lim="400000"/>
          </a:ln>
        </p:spPr>
      </p:pic>
      <p:pic>
        <p:nvPicPr>
          <p:cNvPr id="79" name="Picture 4" descr="Picture 4"/>
          <p:cNvPicPr>
            <a:picLocks noChangeAspect="1"/>
          </p:cNvPicPr>
          <p:nvPr/>
        </p:nvPicPr>
        <p:blipFill>
          <a:blip r:embed="rId3"/>
          <a:stretch>
            <a:fillRect/>
          </a:stretch>
        </p:blipFill>
        <p:spPr>
          <a:xfrm>
            <a:off x="8765222" y="6187440"/>
            <a:ext cx="3426779" cy="500714"/>
          </a:xfrm>
          <a:prstGeom prst="rect">
            <a:avLst/>
          </a:prstGeom>
          <a:ln w="12700">
            <a:miter lim="400000"/>
          </a:ln>
        </p:spPr>
      </p:pic>
      <p:sp>
        <p:nvSpPr>
          <p:cNvPr id="80" name="Text Placeholder 7"/>
          <p:cNvSpPr txBox="1">
            <a:spLocks noGrp="1"/>
          </p:cNvSpPr>
          <p:nvPr>
            <p:ph type="body" idx="1"/>
          </p:nvPr>
        </p:nvSpPr>
        <p:spPr>
          <a:xfrm>
            <a:off x="839786" y="1395466"/>
            <a:ext cx="10515601" cy="4469306"/>
          </a:xfrm>
          <a:prstGeom prst="rect">
            <a:avLst/>
          </a:prstGeom>
        </p:spPr>
        <p:txBody>
          <a:bodyPr anchor="t"/>
          <a:lstStyle/>
          <a:p>
            <a:pPr marL="628650" indent="-514350" algn="just">
              <a:buClr>
                <a:srgbClr val="000000"/>
              </a:buClr>
              <a:buSzPct val="100000"/>
              <a:buAutoNum type="arabicPeriod"/>
              <a:defRPr sz="3300" b="0">
                <a:latin typeface="Times New Roman"/>
                <a:ea typeface="Times New Roman"/>
                <a:cs typeface="Times New Roman"/>
                <a:sym typeface="Times New Roman"/>
              </a:defRPr>
            </a:pPr>
            <a:r>
              <a:t>Introduction &amp; Motivation</a:t>
            </a:r>
            <a:endParaRPr sz="2800">
              <a:latin typeface="Calibri"/>
              <a:ea typeface="Calibri"/>
              <a:cs typeface="Calibri"/>
              <a:sym typeface="Calibri"/>
            </a:endParaRPr>
          </a:p>
          <a:p>
            <a:pPr marL="628650" indent="-514350" algn="just">
              <a:buClr>
                <a:srgbClr val="000000"/>
              </a:buClr>
              <a:buSzPct val="100000"/>
              <a:buAutoNum type="arabicPeriod"/>
              <a:defRPr sz="3300" b="0">
                <a:latin typeface="Times New Roman"/>
                <a:ea typeface="Times New Roman"/>
                <a:cs typeface="Times New Roman"/>
                <a:sym typeface="Times New Roman"/>
              </a:defRPr>
            </a:pPr>
            <a:r>
              <a:t>Problem Statement</a:t>
            </a:r>
            <a:endParaRPr sz="2800">
              <a:latin typeface="Calibri"/>
              <a:ea typeface="Calibri"/>
              <a:cs typeface="Calibri"/>
              <a:sym typeface="Calibri"/>
            </a:endParaRPr>
          </a:p>
          <a:p>
            <a:pPr marL="628650" indent="-514350" algn="just">
              <a:buClr>
                <a:srgbClr val="000000"/>
              </a:buClr>
              <a:buSzPct val="100000"/>
              <a:buAutoNum type="arabicPeriod"/>
              <a:defRPr sz="3300" b="0">
                <a:latin typeface="Times New Roman"/>
                <a:ea typeface="Times New Roman"/>
                <a:cs typeface="Times New Roman"/>
                <a:sym typeface="Times New Roman"/>
              </a:defRPr>
            </a:pPr>
            <a:r>
              <a:t>Background Study</a:t>
            </a:r>
            <a:endParaRPr sz="2800">
              <a:latin typeface="Calibri"/>
              <a:ea typeface="Calibri"/>
              <a:cs typeface="Calibri"/>
              <a:sym typeface="Calibri"/>
            </a:endParaRPr>
          </a:p>
          <a:p>
            <a:pPr marL="628650" indent="-514350" algn="just">
              <a:buClr>
                <a:srgbClr val="000000"/>
              </a:buClr>
              <a:buSzPct val="100000"/>
              <a:buAutoNum type="arabicPeriod"/>
              <a:defRPr sz="3300" b="0">
                <a:latin typeface="Times New Roman"/>
                <a:ea typeface="Times New Roman"/>
                <a:cs typeface="Times New Roman"/>
                <a:sym typeface="Times New Roman"/>
              </a:defRPr>
            </a:pPr>
            <a:r>
              <a:t>Technology Stack</a:t>
            </a:r>
            <a:endParaRPr sz="2800">
              <a:latin typeface="Calibri"/>
              <a:ea typeface="Calibri"/>
              <a:cs typeface="Calibri"/>
              <a:sym typeface="Calibri"/>
            </a:endParaRPr>
          </a:p>
          <a:p>
            <a:pPr marL="628650" indent="-514350" algn="just">
              <a:buClr>
                <a:srgbClr val="000000"/>
              </a:buClr>
              <a:buSzPct val="100000"/>
              <a:buAutoNum type="arabicPeriod"/>
              <a:defRPr sz="3300" b="0">
                <a:latin typeface="Times New Roman"/>
                <a:ea typeface="Times New Roman"/>
                <a:cs typeface="Times New Roman"/>
                <a:sym typeface="Times New Roman"/>
              </a:defRPr>
            </a:pPr>
            <a:r>
              <a:t>Project Progress/Implementation(screenshots/video etc.)</a:t>
            </a:r>
            <a:endParaRPr sz="2800">
              <a:latin typeface="Calibri"/>
              <a:ea typeface="Calibri"/>
              <a:cs typeface="Calibri"/>
              <a:sym typeface="Calibri"/>
            </a:endParaRPr>
          </a:p>
          <a:p>
            <a:pPr marL="628650" indent="-514350" algn="just">
              <a:buClr>
                <a:srgbClr val="000000"/>
              </a:buClr>
              <a:buSzPct val="100000"/>
              <a:buAutoNum type="arabicPeriod"/>
              <a:defRPr sz="3300" b="0">
                <a:latin typeface="Times New Roman"/>
                <a:ea typeface="Times New Roman"/>
                <a:cs typeface="Times New Roman"/>
                <a:sym typeface="Times New Roman"/>
              </a:defRPr>
            </a:pPr>
            <a:r>
              <a:t>Aim for the coming weeks</a:t>
            </a:r>
            <a:endParaRPr sz="2800">
              <a:latin typeface="Calibri"/>
              <a:ea typeface="Calibri"/>
              <a:cs typeface="Calibri"/>
              <a:sym typeface="Calibri"/>
            </a:endParaRPr>
          </a:p>
          <a:p>
            <a:pPr marL="628650" indent="-514350" algn="just">
              <a:buClr>
                <a:srgbClr val="000000"/>
              </a:buClr>
              <a:buSzPct val="100000"/>
              <a:buAutoNum type="arabicPeriod"/>
              <a:defRPr sz="3300" b="0">
                <a:latin typeface="Times New Roman"/>
                <a:ea typeface="Times New Roman"/>
                <a:cs typeface="Times New Roman"/>
                <a:sym typeface="Times New Roman"/>
              </a:defRPr>
            </a:pPr>
            <a:r>
              <a:t>References </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itle 1"/>
          <p:cNvSpPr txBox="1">
            <a:spLocks noGrp="1"/>
          </p:cNvSpPr>
          <p:nvPr>
            <p:ph type="title"/>
          </p:nvPr>
        </p:nvSpPr>
        <p:spPr>
          <a:xfrm>
            <a:off x="182880" y="170010"/>
            <a:ext cx="10515601" cy="1325563"/>
          </a:xfrm>
          <a:prstGeom prst="rect">
            <a:avLst/>
          </a:prstGeom>
        </p:spPr>
        <p:txBody>
          <a:bodyPr/>
          <a:lstStyle>
            <a:lvl1pPr>
              <a:defRPr sz="4500" b="1">
                <a:latin typeface="Times New Roman"/>
                <a:ea typeface="Times New Roman"/>
                <a:cs typeface="Times New Roman"/>
                <a:sym typeface="Times New Roman"/>
              </a:defRPr>
            </a:lvl1pPr>
          </a:lstStyle>
          <a:p>
            <a:r>
              <a:t>7. References</a:t>
            </a:r>
          </a:p>
        </p:txBody>
      </p:sp>
      <p:pic>
        <p:nvPicPr>
          <p:cNvPr id="194" name="Picture 2" descr="Picture 2"/>
          <p:cNvPicPr>
            <a:picLocks noChangeAspect="1"/>
          </p:cNvPicPr>
          <p:nvPr/>
        </p:nvPicPr>
        <p:blipFill>
          <a:blip r:embed="rId2"/>
          <a:srcRect l="10536" t="16197" r="7963" b="26712"/>
          <a:stretch>
            <a:fillRect/>
          </a:stretch>
        </p:blipFill>
        <p:spPr>
          <a:xfrm>
            <a:off x="9113520" y="73353"/>
            <a:ext cx="2895600" cy="1158240"/>
          </a:xfrm>
          <a:prstGeom prst="rect">
            <a:avLst/>
          </a:prstGeom>
          <a:ln w="12700">
            <a:miter lim="400000"/>
          </a:ln>
        </p:spPr>
      </p:pic>
      <p:pic>
        <p:nvPicPr>
          <p:cNvPr id="195" name="Picture 4" descr="Picture 4"/>
          <p:cNvPicPr>
            <a:picLocks noChangeAspect="1"/>
          </p:cNvPicPr>
          <p:nvPr/>
        </p:nvPicPr>
        <p:blipFill>
          <a:blip r:embed="rId3"/>
          <a:stretch>
            <a:fillRect/>
          </a:stretch>
        </p:blipFill>
        <p:spPr>
          <a:xfrm>
            <a:off x="8765222" y="6187440"/>
            <a:ext cx="3426779" cy="500714"/>
          </a:xfrm>
          <a:prstGeom prst="rect">
            <a:avLst/>
          </a:prstGeom>
          <a:ln w="12700">
            <a:miter lim="400000"/>
          </a:ln>
        </p:spPr>
      </p:pic>
      <p:sp>
        <p:nvSpPr>
          <p:cNvPr id="196" name="Text Placeholder 7"/>
          <p:cNvSpPr txBox="1">
            <a:spLocks noGrp="1"/>
          </p:cNvSpPr>
          <p:nvPr>
            <p:ph type="body" idx="1"/>
          </p:nvPr>
        </p:nvSpPr>
        <p:spPr>
          <a:xfrm>
            <a:off x="839786" y="1395466"/>
            <a:ext cx="10515601" cy="5042330"/>
          </a:xfrm>
          <a:prstGeom prst="rect">
            <a:avLst/>
          </a:prstGeom>
        </p:spPr>
        <p:txBody>
          <a:bodyPr anchor="t"/>
          <a:lstStyle/>
          <a:p>
            <a:pPr marL="457200" indent="-342900" algn="just">
              <a:lnSpc>
                <a:spcPct val="115000"/>
              </a:lnSpc>
              <a:buClr>
                <a:srgbClr val="000000"/>
              </a:buClr>
              <a:buSzPts val="1800"/>
              <a:buAutoNum type="arabicPeriod"/>
              <a:defRPr sz="1800" b="0">
                <a:latin typeface="Times New Roman"/>
                <a:ea typeface="Times New Roman"/>
                <a:cs typeface="Times New Roman"/>
                <a:sym typeface="Times New Roman"/>
              </a:defRPr>
            </a:pPr>
            <a:r>
              <a:t>Mohamed, Noraini, Mumtaz Begum Mustafa, and Nazean Jomhari. "A review of the hand gesture recognition system: Current progress and future directions." IEEE Access 9 (2021): 157422-157436.</a:t>
            </a:r>
            <a:endParaRPr>
              <a:latin typeface="Helvetica Neue"/>
              <a:ea typeface="Helvetica Neue"/>
              <a:cs typeface="Helvetica Neue"/>
              <a:sym typeface="Helvetica Neue"/>
            </a:endParaRPr>
          </a:p>
          <a:p>
            <a:pPr marL="457200" indent="-342900" algn="just">
              <a:lnSpc>
                <a:spcPct val="115000"/>
              </a:lnSpc>
              <a:buClr>
                <a:srgbClr val="000000"/>
              </a:buClr>
              <a:buSzPts val="1800"/>
              <a:buAutoNum type="arabicPeriod"/>
              <a:defRPr sz="1800" b="0">
                <a:latin typeface="Times New Roman"/>
                <a:ea typeface="Times New Roman"/>
                <a:cs typeface="Times New Roman"/>
                <a:sym typeface="Times New Roman"/>
              </a:defRPr>
            </a:pPr>
            <a:r>
              <a:t>Parvathy, Priyanka, et al. "Development of hand gesture recognition system using machine learning." Journal of Ambient Intelligence and Humanized Computing 12 (2021): 6793-6800.</a:t>
            </a:r>
            <a:endParaRPr>
              <a:latin typeface="Helvetica Neue"/>
              <a:ea typeface="Helvetica Neue"/>
              <a:cs typeface="Helvetica Neue"/>
              <a:sym typeface="Helvetica Neue"/>
            </a:endParaRPr>
          </a:p>
          <a:p>
            <a:pPr marL="457200" indent="-342900" algn="just">
              <a:lnSpc>
                <a:spcPct val="115000"/>
              </a:lnSpc>
              <a:buClr>
                <a:srgbClr val="000000"/>
              </a:buClr>
              <a:buSzPts val="1800"/>
              <a:buAutoNum type="arabicPeriod"/>
              <a:defRPr sz="1800" b="0">
                <a:latin typeface="Times New Roman"/>
                <a:ea typeface="Times New Roman"/>
                <a:cs typeface="Times New Roman"/>
                <a:sym typeface="Times New Roman"/>
              </a:defRPr>
            </a:pPr>
            <a:r>
              <a:t>Tsai, Tsung-Han, Chih-Chi Huang, and Kung-Long Zhang. "Design of hand gesture recognition system for human-computer interaction." Multimedia tools and applications 79 (2020): 5989-6007. </a:t>
            </a:r>
            <a:endParaRPr>
              <a:latin typeface="Helvetica Neue"/>
              <a:ea typeface="Helvetica Neue"/>
              <a:cs typeface="Helvetica Neue"/>
              <a:sym typeface="Helvetica Neue"/>
            </a:endParaRPr>
          </a:p>
          <a:p>
            <a:pPr marL="457200" indent="-342900" algn="just">
              <a:lnSpc>
                <a:spcPct val="115000"/>
              </a:lnSpc>
              <a:buClr>
                <a:srgbClr val="000000"/>
              </a:buClr>
              <a:buSzPts val="1800"/>
              <a:buAutoNum type="arabicPeriod"/>
              <a:defRPr sz="1800" b="0">
                <a:latin typeface="Times New Roman"/>
                <a:ea typeface="Times New Roman"/>
                <a:cs typeface="Times New Roman"/>
                <a:sym typeface="Times New Roman"/>
              </a:defRPr>
            </a:pPr>
            <a:r>
              <a:t>Al Farid, Fahmid, et al. "A structured and methodological review on vision-based hand gesture recognition system." Journal of Imaging 8.6 (2022): 153.</a:t>
            </a:r>
            <a:endParaRPr>
              <a:latin typeface="Helvetica Neue"/>
              <a:ea typeface="Helvetica Neue"/>
              <a:cs typeface="Helvetica Neue"/>
              <a:sym typeface="Helvetica Neue"/>
            </a:endParaRPr>
          </a:p>
          <a:p>
            <a:pPr marL="457200" indent="-342900" algn="just">
              <a:lnSpc>
                <a:spcPct val="115000"/>
              </a:lnSpc>
              <a:buClr>
                <a:srgbClr val="000000"/>
              </a:buClr>
              <a:buSzPts val="1800"/>
              <a:buAutoNum type="arabicPeriod"/>
              <a:defRPr sz="1800" b="0">
                <a:latin typeface="Times New Roman"/>
                <a:ea typeface="Times New Roman"/>
                <a:cs typeface="Times New Roman"/>
                <a:sym typeface="Times New Roman"/>
              </a:defRPr>
            </a:pPr>
            <a:r>
              <a:t>Oudah, Munir, Ali Al-Naji, and Javaan Chahl. "Hand gesture recognition based on computer vision: a review of techniques." journal of Imaging 6.8 (2020): 73. </a:t>
            </a:r>
            <a:endParaRPr>
              <a:latin typeface="Helvetica Neue"/>
              <a:ea typeface="Helvetica Neue"/>
              <a:cs typeface="Helvetica Neue"/>
              <a:sym typeface="Helvetica Neue"/>
            </a:endParaRPr>
          </a:p>
          <a:p>
            <a:pPr marL="457200" indent="-342900" algn="just">
              <a:lnSpc>
                <a:spcPct val="115000"/>
              </a:lnSpc>
              <a:buClr>
                <a:srgbClr val="000000"/>
              </a:buClr>
              <a:buSzPts val="1800"/>
              <a:buAutoNum type="arabicPeriod"/>
              <a:defRPr sz="1800" b="0">
                <a:latin typeface="Times New Roman"/>
                <a:ea typeface="Times New Roman"/>
                <a:cs typeface="Times New Roman"/>
                <a:sym typeface="Times New Roman"/>
              </a:defRPr>
            </a:pPr>
            <a:r>
              <a:t>Su, Hang, et al. "Depth vision guided hand gesture recognition using electromyographic signals." Advanced Robotics 34.15 (2020): 985-997.</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1"/>
          <p:cNvSpPr txBox="1">
            <a:spLocks noGrp="1"/>
          </p:cNvSpPr>
          <p:nvPr>
            <p:ph type="title"/>
          </p:nvPr>
        </p:nvSpPr>
        <p:spPr>
          <a:xfrm>
            <a:off x="182880" y="101797"/>
            <a:ext cx="10515601" cy="1325563"/>
          </a:xfrm>
          <a:prstGeom prst="rect">
            <a:avLst/>
          </a:prstGeom>
        </p:spPr>
        <p:txBody>
          <a:bodyPr/>
          <a:lstStyle>
            <a:lvl1pPr>
              <a:defRPr sz="4500" b="1">
                <a:latin typeface="Times New Roman"/>
                <a:ea typeface="Times New Roman"/>
                <a:cs typeface="Times New Roman"/>
                <a:sym typeface="Times New Roman"/>
              </a:defRPr>
            </a:lvl1pPr>
          </a:lstStyle>
          <a:p>
            <a:r>
              <a:rPr dirty="0"/>
              <a:t>7. References</a:t>
            </a:r>
          </a:p>
        </p:txBody>
      </p:sp>
      <p:pic>
        <p:nvPicPr>
          <p:cNvPr id="199" name="Picture 2" descr="Picture 2"/>
          <p:cNvPicPr>
            <a:picLocks noChangeAspect="1"/>
          </p:cNvPicPr>
          <p:nvPr/>
        </p:nvPicPr>
        <p:blipFill>
          <a:blip r:embed="rId2"/>
          <a:srcRect l="10536" t="16197" r="7963" b="26712"/>
          <a:stretch>
            <a:fillRect/>
          </a:stretch>
        </p:blipFill>
        <p:spPr>
          <a:xfrm>
            <a:off x="9113520" y="73353"/>
            <a:ext cx="2895600" cy="1158240"/>
          </a:xfrm>
          <a:prstGeom prst="rect">
            <a:avLst/>
          </a:prstGeom>
          <a:ln w="12700">
            <a:miter lim="400000"/>
          </a:ln>
        </p:spPr>
      </p:pic>
      <p:pic>
        <p:nvPicPr>
          <p:cNvPr id="200" name="Picture 4" descr="Picture 4"/>
          <p:cNvPicPr>
            <a:picLocks noChangeAspect="1"/>
          </p:cNvPicPr>
          <p:nvPr/>
        </p:nvPicPr>
        <p:blipFill>
          <a:blip r:embed="rId3"/>
          <a:stretch>
            <a:fillRect/>
          </a:stretch>
        </p:blipFill>
        <p:spPr>
          <a:xfrm>
            <a:off x="8765222" y="6187440"/>
            <a:ext cx="3426779" cy="500714"/>
          </a:xfrm>
          <a:prstGeom prst="rect">
            <a:avLst/>
          </a:prstGeom>
          <a:ln w="12700">
            <a:miter lim="400000"/>
          </a:ln>
        </p:spPr>
      </p:pic>
      <p:sp>
        <p:nvSpPr>
          <p:cNvPr id="201" name="Text Placeholder 7"/>
          <p:cNvSpPr txBox="1">
            <a:spLocks noGrp="1"/>
          </p:cNvSpPr>
          <p:nvPr>
            <p:ph type="body" idx="1"/>
          </p:nvPr>
        </p:nvSpPr>
        <p:spPr>
          <a:xfrm>
            <a:off x="839786" y="1395466"/>
            <a:ext cx="10515601" cy="5042330"/>
          </a:xfrm>
          <a:prstGeom prst="rect">
            <a:avLst/>
          </a:prstGeom>
        </p:spPr>
        <p:txBody>
          <a:bodyPr anchor="t"/>
          <a:lstStyle/>
          <a:p>
            <a:pPr marL="0" indent="114300" algn="just">
              <a:lnSpc>
                <a:spcPct val="115000"/>
              </a:lnSpc>
              <a:defRPr sz="1800" b="0">
                <a:solidFill>
                  <a:srgbClr val="222222"/>
                </a:solidFill>
                <a:latin typeface="Times New Roman"/>
                <a:ea typeface="Times New Roman"/>
                <a:cs typeface="Times New Roman"/>
                <a:sym typeface="Times New Roman"/>
              </a:defRPr>
            </a:pPr>
            <a:r>
              <a:t>7.  Tan, Yong Soon, Kian Ming Lim, and Chin Poo Lee. "Hand gesture recognition via enhanced densely connected convolutional neural network." Expert Systems with Applications 175 (2021): 114797.</a:t>
            </a:r>
            <a:endParaRPr>
              <a:latin typeface="Helvetica Neue"/>
              <a:ea typeface="Helvetica Neue"/>
              <a:cs typeface="Helvetica Neue"/>
              <a:sym typeface="Helvetica Neue"/>
            </a:endParaRPr>
          </a:p>
          <a:p>
            <a:pPr marL="0" indent="114300" algn="just">
              <a:lnSpc>
                <a:spcPct val="115000"/>
              </a:lnSpc>
              <a:defRPr sz="1800" b="0">
                <a:solidFill>
                  <a:srgbClr val="222222"/>
                </a:solidFill>
                <a:latin typeface="Times New Roman"/>
                <a:ea typeface="Times New Roman"/>
                <a:cs typeface="Times New Roman"/>
                <a:sym typeface="Times New Roman"/>
              </a:defRPr>
            </a:pPr>
            <a:r>
              <a:t>8.  Zhang, Wenjin, Jiacun Wang, and Fangping Lan. "Dynamic hand gesture recognition based on short-term sampling neural networks." IEEE/CAA Journal of Automatica Sinica 8.1 (2020): 110-120.</a:t>
            </a:r>
            <a:endParaRPr>
              <a:latin typeface="Helvetica Neue"/>
              <a:ea typeface="Helvetica Neue"/>
              <a:cs typeface="Helvetica Neue"/>
              <a:sym typeface="Helvetica Neue"/>
            </a:endParaRPr>
          </a:p>
          <a:p>
            <a:pPr marL="0" indent="114300" algn="just">
              <a:lnSpc>
                <a:spcPct val="115000"/>
              </a:lnSpc>
              <a:defRPr sz="1800" b="0">
                <a:latin typeface="Times New Roman"/>
                <a:ea typeface="Times New Roman"/>
                <a:cs typeface="Times New Roman"/>
                <a:sym typeface="Times New Roman"/>
              </a:defRPr>
            </a:pPr>
            <a:r>
              <a:t>9.  Pezzuoli, Francesco, Dario Corona, and Maria Letizia Corradini. "Recognition and classification of dynamic hand gestures by a wearable data-glove." SN Computer Science 2 (2021): 1-9.</a:t>
            </a:r>
            <a:endParaRPr>
              <a:latin typeface="Helvetica Neue"/>
              <a:ea typeface="Helvetica Neue"/>
              <a:cs typeface="Helvetica Neue"/>
              <a:sym typeface="Helvetica Neue"/>
            </a:endParaRPr>
          </a:p>
          <a:p>
            <a:pPr marL="0" indent="114300" algn="just">
              <a:lnSpc>
                <a:spcPct val="115000"/>
              </a:lnSpc>
              <a:defRPr sz="1800" b="0">
                <a:latin typeface="Times New Roman"/>
                <a:ea typeface="Times New Roman"/>
                <a:cs typeface="Times New Roman"/>
                <a:sym typeface="Times New Roman"/>
              </a:defRPr>
            </a:pPr>
            <a:r>
              <a:t>10.  </a:t>
            </a:r>
            <a:r>
              <a:rPr>
                <a:solidFill>
                  <a:srgbClr val="222222"/>
                </a:solidFill>
              </a:rPr>
              <a:t>Ferhat, Roumiassa, and Fatma Zohra Chelali. "Textural feature descriptors for a static and dynamic hand gesture recognition system." Multimedia Tools and Applications 83.3 (2024): 8165-8187.</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txBox="1">
            <a:spLocks noGrp="1"/>
          </p:cNvSpPr>
          <p:nvPr>
            <p:ph type="title"/>
          </p:nvPr>
        </p:nvSpPr>
        <p:spPr>
          <a:xfrm>
            <a:off x="182880" y="169846"/>
            <a:ext cx="10515601" cy="1325563"/>
          </a:xfrm>
          <a:prstGeom prst="rect">
            <a:avLst/>
          </a:prstGeom>
        </p:spPr>
        <p:txBody>
          <a:bodyPr/>
          <a:lstStyle>
            <a:lvl1pPr>
              <a:defRPr sz="4500" b="1">
                <a:latin typeface="Times New Roman"/>
                <a:ea typeface="Times New Roman"/>
                <a:cs typeface="Times New Roman"/>
                <a:sym typeface="Times New Roman"/>
              </a:defRPr>
            </a:lvl1pPr>
          </a:lstStyle>
          <a:p>
            <a:r>
              <a:rPr dirty="0"/>
              <a:t>1. Introduction &amp; Motivation</a:t>
            </a:r>
          </a:p>
        </p:txBody>
      </p:sp>
      <p:pic>
        <p:nvPicPr>
          <p:cNvPr id="83" name="Picture 2" descr="Picture 2"/>
          <p:cNvPicPr>
            <a:picLocks noChangeAspect="1"/>
          </p:cNvPicPr>
          <p:nvPr/>
        </p:nvPicPr>
        <p:blipFill>
          <a:blip r:embed="rId2"/>
          <a:srcRect l="10536" t="16197" r="7963" b="26712"/>
          <a:stretch>
            <a:fillRect/>
          </a:stretch>
        </p:blipFill>
        <p:spPr>
          <a:xfrm>
            <a:off x="9113520" y="73353"/>
            <a:ext cx="2895600" cy="1158240"/>
          </a:xfrm>
          <a:prstGeom prst="rect">
            <a:avLst/>
          </a:prstGeom>
          <a:ln w="12700">
            <a:miter lim="400000"/>
          </a:ln>
        </p:spPr>
      </p:pic>
      <p:pic>
        <p:nvPicPr>
          <p:cNvPr id="84" name="Picture 4" descr="Picture 4"/>
          <p:cNvPicPr>
            <a:picLocks noChangeAspect="1"/>
          </p:cNvPicPr>
          <p:nvPr/>
        </p:nvPicPr>
        <p:blipFill>
          <a:blip r:embed="rId3"/>
          <a:stretch>
            <a:fillRect/>
          </a:stretch>
        </p:blipFill>
        <p:spPr>
          <a:xfrm>
            <a:off x="8765222" y="6187440"/>
            <a:ext cx="3426779" cy="500714"/>
          </a:xfrm>
          <a:prstGeom prst="rect">
            <a:avLst/>
          </a:prstGeom>
          <a:ln w="12700">
            <a:miter lim="400000"/>
          </a:ln>
        </p:spPr>
      </p:pic>
      <p:sp>
        <p:nvSpPr>
          <p:cNvPr id="85" name="Text Placeholder 7"/>
          <p:cNvSpPr txBox="1">
            <a:spLocks noGrp="1"/>
          </p:cNvSpPr>
          <p:nvPr>
            <p:ph type="body" idx="1"/>
          </p:nvPr>
        </p:nvSpPr>
        <p:spPr>
          <a:xfrm>
            <a:off x="443860" y="1395464"/>
            <a:ext cx="10590215" cy="5162991"/>
          </a:xfrm>
          <a:prstGeom prst="rect">
            <a:avLst/>
          </a:prstGeom>
        </p:spPr>
        <p:txBody>
          <a:bodyPr anchor="t"/>
          <a:lstStyle/>
          <a:p>
            <a:pPr marL="457200" indent="-342900" algn="just">
              <a:lnSpc>
                <a:spcPct val="150000"/>
              </a:lnSpc>
              <a:buClr>
                <a:srgbClr val="000000"/>
              </a:buClr>
              <a:buSzPts val="1800"/>
              <a:buFont typeface="Arial"/>
              <a:buChar char="•"/>
              <a:tabLst>
                <a:tab pos="1206500" algn="l"/>
              </a:tabLst>
              <a:defRPr sz="1800" b="0">
                <a:latin typeface="Times New Roman"/>
                <a:ea typeface="Times New Roman"/>
                <a:cs typeface="Times New Roman"/>
                <a:sym typeface="Times New Roman"/>
              </a:defRPr>
            </a:pPr>
            <a:r>
              <a:rPr dirty="0"/>
              <a:t>Hand gesture recognition systems are integral components of human-computer interaction, enabling users to convey commands or inputs through natural movements. These systems utilize computer vision and machine learning techniques to interpret gestures made by the hand and translate them into actionable commands. The evolution of gesture recognition technology has seen significant advancements, driven by the growing demand for intuitive interfaces in various domains, including gaming, virtual reality, robotics, and smart environments. By harnessing the power of cameras and sophisticated algorithms, these systems can accurately detect, track, and classify hand gestures in real-time, providing users with seamless and immersive interaction experiences.</a:t>
            </a:r>
            <a:endParaRPr dirty="0">
              <a:latin typeface="Calibri"/>
              <a:ea typeface="Calibri"/>
              <a:cs typeface="Calibri"/>
              <a:sym typeface="Calibri"/>
            </a:endParaRPr>
          </a:p>
          <a:p>
            <a:pPr marL="457200" indent="-342900" algn="just">
              <a:lnSpc>
                <a:spcPct val="150000"/>
              </a:lnSpc>
              <a:buClr>
                <a:srgbClr val="000000"/>
              </a:buClr>
              <a:buSzPts val="1800"/>
              <a:buFont typeface="Arial"/>
              <a:buChar char="•"/>
              <a:tabLst>
                <a:tab pos="1206500" algn="l"/>
              </a:tabLst>
              <a:defRPr sz="1800" b="0">
                <a:latin typeface="Times New Roman"/>
                <a:ea typeface="Times New Roman"/>
                <a:cs typeface="Times New Roman"/>
                <a:sym typeface="Times New Roman"/>
              </a:defRPr>
            </a:pPr>
            <a:r>
              <a:rPr dirty="0"/>
              <a:t>One of the key challenges in hand gesture recognition lies in robustly identifying and distinguishing between different gestures amidst variations in lighting conditions, background clutter, and hand orientations.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itle 1"/>
          <p:cNvSpPr txBox="1">
            <a:spLocks noGrp="1"/>
          </p:cNvSpPr>
          <p:nvPr>
            <p:ph type="title"/>
          </p:nvPr>
        </p:nvSpPr>
        <p:spPr>
          <a:xfrm>
            <a:off x="182880" y="169846"/>
            <a:ext cx="10515601" cy="1325563"/>
          </a:xfrm>
          <a:prstGeom prst="rect">
            <a:avLst/>
          </a:prstGeom>
        </p:spPr>
        <p:txBody>
          <a:bodyPr/>
          <a:lstStyle>
            <a:lvl1pPr>
              <a:defRPr sz="4500" b="1">
                <a:latin typeface="Times New Roman"/>
                <a:ea typeface="Times New Roman"/>
                <a:cs typeface="Times New Roman"/>
                <a:sym typeface="Times New Roman"/>
              </a:defRPr>
            </a:lvl1pPr>
          </a:lstStyle>
          <a:p>
            <a:r>
              <a:t>1. Introduction &amp; Motivation</a:t>
            </a:r>
          </a:p>
        </p:txBody>
      </p:sp>
      <p:pic>
        <p:nvPicPr>
          <p:cNvPr id="88" name="Picture 2" descr="Picture 2"/>
          <p:cNvPicPr>
            <a:picLocks noChangeAspect="1"/>
          </p:cNvPicPr>
          <p:nvPr/>
        </p:nvPicPr>
        <p:blipFill>
          <a:blip r:embed="rId2"/>
          <a:srcRect l="10536" t="16197" r="7963" b="26712"/>
          <a:stretch>
            <a:fillRect/>
          </a:stretch>
        </p:blipFill>
        <p:spPr>
          <a:xfrm>
            <a:off x="9113520" y="73353"/>
            <a:ext cx="2895600" cy="1158240"/>
          </a:xfrm>
          <a:prstGeom prst="rect">
            <a:avLst/>
          </a:prstGeom>
          <a:ln w="12700">
            <a:miter lim="400000"/>
          </a:ln>
        </p:spPr>
      </p:pic>
      <p:pic>
        <p:nvPicPr>
          <p:cNvPr id="89" name="Picture 4" descr="Picture 4"/>
          <p:cNvPicPr>
            <a:picLocks noChangeAspect="1"/>
          </p:cNvPicPr>
          <p:nvPr/>
        </p:nvPicPr>
        <p:blipFill>
          <a:blip r:embed="rId3"/>
          <a:stretch>
            <a:fillRect/>
          </a:stretch>
        </p:blipFill>
        <p:spPr>
          <a:xfrm>
            <a:off x="8765222" y="6187440"/>
            <a:ext cx="3426779" cy="500714"/>
          </a:xfrm>
          <a:prstGeom prst="rect">
            <a:avLst/>
          </a:prstGeom>
          <a:ln w="12700">
            <a:miter lim="400000"/>
          </a:ln>
        </p:spPr>
      </p:pic>
      <p:sp>
        <p:nvSpPr>
          <p:cNvPr id="90" name="Text Placeholder 7"/>
          <p:cNvSpPr txBox="1">
            <a:spLocks noGrp="1"/>
          </p:cNvSpPr>
          <p:nvPr>
            <p:ph type="body" idx="1"/>
          </p:nvPr>
        </p:nvSpPr>
        <p:spPr>
          <a:xfrm>
            <a:off x="839786" y="1395464"/>
            <a:ext cx="10590215" cy="5162991"/>
          </a:xfrm>
          <a:prstGeom prst="rect">
            <a:avLst/>
          </a:prstGeom>
        </p:spPr>
        <p:txBody>
          <a:bodyPr anchor="t"/>
          <a:lstStyle/>
          <a:p>
            <a:pPr marL="457200" indent="-342900" algn="just">
              <a:lnSpc>
                <a:spcPct val="150000"/>
              </a:lnSpc>
              <a:buClr>
                <a:srgbClr val="000000"/>
              </a:buClr>
              <a:buSzPts val="1800"/>
              <a:buFont typeface="Arial"/>
              <a:buChar char="•"/>
              <a:tabLst>
                <a:tab pos="1206500" algn="l"/>
              </a:tabLst>
              <a:defRPr sz="1800" b="0">
                <a:latin typeface="Times New Roman"/>
                <a:ea typeface="Times New Roman"/>
                <a:cs typeface="Times New Roman"/>
                <a:sym typeface="Times New Roman"/>
              </a:defRPr>
            </a:pPr>
            <a:r>
              <a:t>Researchers and developers have addressed these challenges through the development of deep learning models, such as Convolutional Neural Networks (CNNs) and Recurrent Neural Networks (RNNs), which excel at extracting meaningful features from visual data and learning complex temporal patterns.</a:t>
            </a:r>
            <a:endParaRPr>
              <a:latin typeface="Calibri"/>
              <a:ea typeface="Calibri"/>
              <a:cs typeface="Calibri"/>
              <a:sym typeface="Calibri"/>
            </a:endParaRPr>
          </a:p>
          <a:p>
            <a:pPr marL="457200" indent="-342900" algn="just">
              <a:lnSpc>
                <a:spcPct val="150000"/>
              </a:lnSpc>
              <a:buClr>
                <a:srgbClr val="000000"/>
              </a:buClr>
              <a:buSzPts val="1800"/>
              <a:buFont typeface="Arial"/>
              <a:buChar char="•"/>
              <a:tabLst>
                <a:tab pos="1206500" algn="l"/>
              </a:tabLst>
              <a:defRPr sz="1800" b="0">
                <a:latin typeface="Times New Roman"/>
                <a:ea typeface="Times New Roman"/>
                <a:cs typeface="Times New Roman"/>
                <a:sym typeface="Times New Roman"/>
              </a:defRPr>
            </a:pPr>
            <a:r>
              <a:t>As these technologies continue to mature, hand gesture recognition systems hold immense potential for revolutionizing human-computer interaction, paving the way for more natural and intuitive interfaces that enhance user experience and productivity across various applications and industries.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1"/>
          <p:cNvSpPr txBox="1">
            <a:spLocks noGrp="1"/>
          </p:cNvSpPr>
          <p:nvPr>
            <p:ph type="title"/>
          </p:nvPr>
        </p:nvSpPr>
        <p:spPr>
          <a:xfrm>
            <a:off x="261843" y="95593"/>
            <a:ext cx="10515601" cy="1325563"/>
          </a:xfrm>
          <a:prstGeom prst="rect">
            <a:avLst/>
          </a:prstGeom>
        </p:spPr>
        <p:txBody>
          <a:bodyPr/>
          <a:lstStyle>
            <a:lvl1pPr>
              <a:defRPr sz="4500" b="1">
                <a:latin typeface="Times New Roman"/>
                <a:ea typeface="Times New Roman"/>
                <a:cs typeface="Times New Roman"/>
                <a:sym typeface="Times New Roman"/>
              </a:defRPr>
            </a:lvl1pPr>
          </a:lstStyle>
          <a:p>
            <a:r>
              <a:t>2. Problem Statement</a:t>
            </a:r>
          </a:p>
        </p:txBody>
      </p:sp>
      <p:grpSp>
        <p:nvGrpSpPr>
          <p:cNvPr id="95" name="Group 11"/>
          <p:cNvGrpSpPr/>
          <p:nvPr/>
        </p:nvGrpSpPr>
        <p:grpSpPr>
          <a:xfrm>
            <a:off x="5975673" y="1395466"/>
            <a:ext cx="5527437" cy="4704158"/>
            <a:chOff x="0" y="0"/>
            <a:chExt cx="5527436" cy="4704157"/>
          </a:xfrm>
        </p:grpSpPr>
        <p:sp>
          <p:nvSpPr>
            <p:cNvPr id="93" name="Text Placeholder 7"/>
            <p:cNvSpPr txBox="1"/>
            <p:nvPr/>
          </p:nvSpPr>
          <p:spPr>
            <a:xfrm>
              <a:off x="0" y="0"/>
              <a:ext cx="5527437" cy="18077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t">
              <a:spAutoFit/>
            </a:bodyPr>
            <a:lstStyle/>
            <a:p>
              <a:pPr marL="457200" indent="-342900" algn="just">
                <a:lnSpc>
                  <a:spcPct val="107000"/>
                </a:lnSpc>
                <a:spcBef>
                  <a:spcPts val="1000"/>
                </a:spcBef>
                <a:buClr>
                  <a:srgbClr val="000000"/>
                </a:buClr>
                <a:buSzPts val="1800"/>
                <a:buFont typeface="Arial"/>
                <a:buChar char="•"/>
                <a:tabLst>
                  <a:tab pos="1206500" algn="l"/>
                </a:tabLst>
                <a:defRPr sz="1800" b="1">
                  <a:latin typeface="Calibri"/>
                  <a:ea typeface="Calibri"/>
                  <a:cs typeface="Calibri"/>
                  <a:sym typeface="Calibri"/>
                </a:defRPr>
              </a:pPr>
              <a:r>
                <a:t>Education: </a:t>
              </a:r>
              <a:r>
                <a:rPr b="0"/>
                <a:t>Interactive whiteboards allow natural writing and drawing with hand gestures, facilitating dynamic teaching and student engagement while promoting inclusivity for all learners.</a:t>
              </a:r>
              <a:endParaRPr sz="2800"/>
            </a:p>
          </p:txBody>
        </p:sp>
        <p:pic>
          <p:nvPicPr>
            <p:cNvPr id="94" name="Picture 4" descr="Picture 4"/>
            <p:cNvPicPr>
              <a:picLocks noChangeAspect="1"/>
            </p:cNvPicPr>
            <p:nvPr/>
          </p:nvPicPr>
          <p:blipFill>
            <a:blip r:embed="rId2"/>
            <a:srcRect l="22888" t="6680" b="22258"/>
            <a:stretch>
              <a:fillRect/>
            </a:stretch>
          </p:blipFill>
          <p:spPr>
            <a:xfrm>
              <a:off x="427047" y="1835414"/>
              <a:ext cx="4673341" cy="2868744"/>
            </a:xfrm>
            <a:prstGeom prst="rect">
              <a:avLst/>
            </a:prstGeom>
            <a:ln w="12700" cap="flat">
              <a:noFill/>
              <a:miter lim="400000"/>
            </a:ln>
            <a:effectLst/>
          </p:spPr>
        </p:pic>
      </p:grpSp>
      <p:sp>
        <p:nvSpPr>
          <p:cNvPr id="96" name="Text Placeholder 7"/>
          <p:cNvSpPr txBox="1"/>
          <p:nvPr/>
        </p:nvSpPr>
        <p:spPr>
          <a:xfrm>
            <a:off x="261843" y="1544783"/>
            <a:ext cx="5527439" cy="15691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t">
            <a:spAutoFit/>
          </a:bodyPr>
          <a:lstStyle/>
          <a:p>
            <a:pPr marL="457200" indent="-342900" algn="just">
              <a:lnSpc>
                <a:spcPct val="107000"/>
              </a:lnSpc>
              <a:spcBef>
                <a:spcPts val="1000"/>
              </a:spcBef>
              <a:buClr>
                <a:srgbClr val="000000"/>
              </a:buClr>
              <a:buSzPts val="1800"/>
              <a:buFont typeface="Arial"/>
              <a:buChar char="•"/>
              <a:tabLst>
                <a:tab pos="1206500" algn="l"/>
              </a:tabLst>
              <a:defRPr sz="1800" b="1">
                <a:latin typeface="Calibri"/>
                <a:ea typeface="Calibri"/>
                <a:cs typeface="Calibri"/>
                <a:sym typeface="Calibri"/>
              </a:defRPr>
            </a:pPr>
            <a:r>
              <a:t>Gaming:</a:t>
            </a:r>
            <a:r>
              <a:rPr b="0"/>
              <a:t> Hand gestures offer an intuitive and immersive gaming experience, enabling players to control characters and interact with virtual environments effortlessly, particularly benefiting those with controller limitations.</a:t>
            </a:r>
          </a:p>
        </p:txBody>
      </p:sp>
      <p:pic>
        <p:nvPicPr>
          <p:cNvPr id="1026" name="Picture 2" descr="Hands On: Leap Motion's Minority Report-style Gesture Controller Gets  Smarter, Faster, And More Accurate | TechCrunch">
            <a:extLst>
              <a:ext uri="{FF2B5EF4-FFF2-40B4-BE49-F238E27FC236}">
                <a16:creationId xmlns:a16="http://schemas.microsoft.com/office/drawing/2014/main" id="{5218EB8A-AEEB-04E0-B0E3-6E358AA78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38" y="3483391"/>
            <a:ext cx="4196687" cy="23637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noGrp="1"/>
          </p:cNvSpPr>
          <p:nvPr>
            <p:ph type="title"/>
          </p:nvPr>
        </p:nvSpPr>
        <p:spPr>
          <a:xfrm>
            <a:off x="251619" y="142152"/>
            <a:ext cx="10515601" cy="1325563"/>
          </a:xfrm>
          <a:prstGeom prst="rect">
            <a:avLst/>
          </a:prstGeom>
        </p:spPr>
        <p:txBody>
          <a:bodyPr/>
          <a:lstStyle>
            <a:lvl1pPr>
              <a:defRPr sz="4500" b="1">
                <a:latin typeface="Times New Roman"/>
                <a:ea typeface="Times New Roman"/>
                <a:cs typeface="Times New Roman"/>
                <a:sym typeface="Times New Roman"/>
              </a:defRPr>
            </a:lvl1pPr>
          </a:lstStyle>
          <a:p>
            <a:r>
              <a:t>2. Problem Statement</a:t>
            </a:r>
          </a:p>
        </p:txBody>
      </p:sp>
      <p:grpSp>
        <p:nvGrpSpPr>
          <p:cNvPr id="103" name="Group 9"/>
          <p:cNvGrpSpPr/>
          <p:nvPr/>
        </p:nvGrpSpPr>
        <p:grpSpPr>
          <a:xfrm>
            <a:off x="5995992" y="1395466"/>
            <a:ext cx="5527438" cy="4588775"/>
            <a:chOff x="0" y="0"/>
            <a:chExt cx="5527436" cy="4588774"/>
          </a:xfrm>
        </p:grpSpPr>
        <p:sp>
          <p:nvSpPr>
            <p:cNvPr id="101" name="Text Placeholder 7"/>
            <p:cNvSpPr txBox="1"/>
            <p:nvPr/>
          </p:nvSpPr>
          <p:spPr>
            <a:xfrm>
              <a:off x="0" y="0"/>
              <a:ext cx="5527437" cy="18077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t">
              <a:spAutoFit/>
            </a:bodyPr>
            <a:lstStyle/>
            <a:p>
              <a:pPr marL="457200" indent="-342900" algn="just">
                <a:lnSpc>
                  <a:spcPct val="107000"/>
                </a:lnSpc>
                <a:spcBef>
                  <a:spcPts val="1000"/>
                </a:spcBef>
                <a:buClr>
                  <a:srgbClr val="000000"/>
                </a:buClr>
                <a:buSzPts val="1800"/>
                <a:buFont typeface="Arial"/>
                <a:buChar char="•"/>
                <a:tabLst>
                  <a:tab pos="1206500" algn="l"/>
                </a:tabLst>
                <a:defRPr sz="1800" b="1">
                  <a:latin typeface="Calibri"/>
                  <a:ea typeface="Calibri"/>
                  <a:cs typeface="Calibri"/>
                  <a:sym typeface="Calibri"/>
                </a:defRPr>
              </a:pPr>
              <a:r>
                <a:t>Smart Homes: </a:t>
              </a:r>
              <a:r>
                <a:rPr b="0"/>
                <a:t>Hand gestures provide a hands-free control interface for smart home devices, offering convenience and hygiene benefits, especially in environments like kitchens.</a:t>
              </a:r>
              <a:endParaRPr sz="2800"/>
            </a:p>
          </p:txBody>
        </p:sp>
        <p:pic>
          <p:nvPicPr>
            <p:cNvPr id="102" name="Picture 2" descr="Picture 2"/>
            <p:cNvPicPr>
              <a:picLocks noChangeAspect="1"/>
            </p:cNvPicPr>
            <p:nvPr/>
          </p:nvPicPr>
          <p:blipFill>
            <a:blip r:embed="rId2"/>
            <a:stretch>
              <a:fillRect/>
            </a:stretch>
          </p:blipFill>
          <p:spPr>
            <a:xfrm>
              <a:off x="521822" y="1925136"/>
              <a:ext cx="4483792" cy="2663639"/>
            </a:xfrm>
            <a:prstGeom prst="rect">
              <a:avLst/>
            </a:prstGeom>
            <a:ln w="12700" cap="flat">
              <a:noFill/>
              <a:miter lim="400000"/>
            </a:ln>
            <a:effectLst/>
          </p:spPr>
        </p:pic>
      </p:grpSp>
      <p:grpSp>
        <p:nvGrpSpPr>
          <p:cNvPr id="106" name="Group 10"/>
          <p:cNvGrpSpPr/>
          <p:nvPr/>
        </p:nvGrpSpPr>
        <p:grpSpPr>
          <a:xfrm>
            <a:off x="428718" y="1395465"/>
            <a:ext cx="5527438" cy="4588751"/>
            <a:chOff x="0" y="0"/>
            <a:chExt cx="5527436" cy="4588749"/>
          </a:xfrm>
        </p:grpSpPr>
        <p:sp>
          <p:nvSpPr>
            <p:cNvPr id="104" name="Text Placeholder 7"/>
            <p:cNvSpPr txBox="1"/>
            <p:nvPr/>
          </p:nvSpPr>
          <p:spPr>
            <a:xfrm>
              <a:off x="0" y="0"/>
              <a:ext cx="5527437" cy="15691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t">
              <a:spAutoFit/>
            </a:bodyPr>
            <a:lstStyle/>
            <a:p>
              <a:pPr marL="457200" indent="-342900" algn="just">
                <a:lnSpc>
                  <a:spcPct val="107000"/>
                </a:lnSpc>
                <a:spcBef>
                  <a:spcPts val="1000"/>
                </a:spcBef>
                <a:buClr>
                  <a:srgbClr val="000000"/>
                </a:buClr>
                <a:buSzPts val="1800"/>
                <a:buFont typeface="Arial"/>
                <a:buChar char="•"/>
                <a:tabLst>
                  <a:tab pos="1206500" algn="l"/>
                </a:tabLst>
                <a:defRPr sz="1800" b="1">
                  <a:latin typeface="Calibri"/>
                  <a:ea typeface="Calibri"/>
                  <a:cs typeface="Calibri"/>
                  <a:sym typeface="Calibri"/>
                </a:defRPr>
              </a:pPr>
              <a:r>
                <a:t>Medicine: </a:t>
              </a:r>
              <a:r>
                <a:rPr b="0"/>
                <a:t>Surgeons can utilize gesture-controlled interfaces for hands-free operation control, minimizing contamination risks and enhancing precision during procedures, leading to improved efficiency in the operating room.</a:t>
              </a:r>
            </a:p>
          </p:txBody>
        </p:sp>
        <p:pic>
          <p:nvPicPr>
            <p:cNvPr id="105" name="Picture 4" descr="Picture 4"/>
            <p:cNvPicPr>
              <a:picLocks noChangeAspect="1"/>
            </p:cNvPicPr>
            <p:nvPr/>
          </p:nvPicPr>
          <p:blipFill>
            <a:blip r:embed="rId3"/>
            <a:stretch>
              <a:fillRect/>
            </a:stretch>
          </p:blipFill>
          <p:spPr>
            <a:xfrm>
              <a:off x="766008" y="1925136"/>
              <a:ext cx="3995421" cy="2663614"/>
            </a:xfrm>
            <a:prstGeom prst="rect">
              <a:avLst/>
            </a:prstGeom>
            <a:ln w="12700" cap="flat">
              <a:noFill/>
              <a:miter lim="400000"/>
            </a:ln>
            <a:effectLst/>
          </p:spPr>
        </p:pic>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1"/>
          <p:cNvSpPr txBox="1">
            <a:spLocks noGrp="1"/>
          </p:cNvSpPr>
          <p:nvPr>
            <p:ph type="title"/>
          </p:nvPr>
        </p:nvSpPr>
        <p:spPr>
          <a:xfrm>
            <a:off x="261045" y="161003"/>
            <a:ext cx="10515601" cy="1325563"/>
          </a:xfrm>
          <a:prstGeom prst="rect">
            <a:avLst/>
          </a:prstGeom>
        </p:spPr>
        <p:txBody>
          <a:bodyPr/>
          <a:lstStyle>
            <a:lvl1pPr>
              <a:defRPr sz="4500" b="1">
                <a:latin typeface="Times New Roman"/>
                <a:ea typeface="Times New Roman"/>
                <a:cs typeface="Times New Roman"/>
                <a:sym typeface="Times New Roman"/>
              </a:defRPr>
            </a:lvl1pPr>
          </a:lstStyle>
          <a:p>
            <a:r>
              <a:rPr dirty="0"/>
              <a:t>2. Problem Statement</a:t>
            </a:r>
          </a:p>
        </p:txBody>
      </p:sp>
      <p:pic>
        <p:nvPicPr>
          <p:cNvPr id="109" name="Picture 2" descr="Picture 2"/>
          <p:cNvPicPr>
            <a:picLocks noChangeAspect="1"/>
          </p:cNvPicPr>
          <p:nvPr/>
        </p:nvPicPr>
        <p:blipFill>
          <a:blip r:embed="rId2"/>
          <a:srcRect l="10536" t="16197" r="7963" b="26712"/>
          <a:stretch>
            <a:fillRect/>
          </a:stretch>
        </p:blipFill>
        <p:spPr>
          <a:xfrm>
            <a:off x="9113520" y="73353"/>
            <a:ext cx="2895600" cy="1158240"/>
          </a:xfrm>
          <a:prstGeom prst="rect">
            <a:avLst/>
          </a:prstGeom>
          <a:ln w="12700">
            <a:miter lim="400000"/>
          </a:ln>
        </p:spPr>
      </p:pic>
      <p:pic>
        <p:nvPicPr>
          <p:cNvPr id="110" name="Picture 4" descr="Picture 4"/>
          <p:cNvPicPr>
            <a:picLocks noChangeAspect="1"/>
          </p:cNvPicPr>
          <p:nvPr/>
        </p:nvPicPr>
        <p:blipFill>
          <a:blip r:embed="rId3"/>
          <a:stretch>
            <a:fillRect/>
          </a:stretch>
        </p:blipFill>
        <p:spPr>
          <a:xfrm>
            <a:off x="8765222" y="6187440"/>
            <a:ext cx="3426779" cy="500714"/>
          </a:xfrm>
          <a:prstGeom prst="rect">
            <a:avLst/>
          </a:prstGeom>
          <a:ln w="12700">
            <a:miter lim="400000"/>
          </a:ln>
        </p:spPr>
      </p:pic>
      <p:sp>
        <p:nvSpPr>
          <p:cNvPr id="111" name="Text Placeholder 7"/>
          <p:cNvSpPr txBox="1">
            <a:spLocks noGrp="1"/>
          </p:cNvSpPr>
          <p:nvPr>
            <p:ph type="body" idx="1"/>
          </p:nvPr>
        </p:nvSpPr>
        <p:spPr>
          <a:xfrm>
            <a:off x="423226" y="1381474"/>
            <a:ext cx="10515601" cy="5046952"/>
          </a:xfrm>
          <a:prstGeom prst="rect">
            <a:avLst/>
          </a:prstGeom>
        </p:spPr>
        <p:txBody>
          <a:bodyPr anchor="t"/>
          <a:lstStyle/>
          <a:p>
            <a:pPr marL="457200" indent="-342900" algn="just">
              <a:lnSpc>
                <a:spcPct val="107000"/>
              </a:lnSpc>
              <a:buClr>
                <a:srgbClr val="000000"/>
              </a:buClr>
              <a:buSzPts val="1800"/>
              <a:buFont typeface="Arial"/>
              <a:buChar char="•"/>
              <a:tabLst>
                <a:tab pos="1206500" algn="l"/>
              </a:tabLst>
              <a:defRPr sz="1800"/>
            </a:pPr>
            <a:r>
              <a:t>Communication: </a:t>
            </a:r>
            <a:r>
              <a:rPr b="0"/>
              <a:t>Gesture recognition aids in sign language translation, bridging the gap between deaf and hearing individuals, promoting social inclusion and accessibility.</a:t>
            </a:r>
          </a:p>
        </p:txBody>
      </p:sp>
      <p:pic>
        <p:nvPicPr>
          <p:cNvPr id="112" name="Picture 8" descr="Picture 8"/>
          <p:cNvPicPr>
            <a:picLocks noChangeAspect="1"/>
          </p:cNvPicPr>
          <p:nvPr/>
        </p:nvPicPr>
        <p:blipFill>
          <a:blip r:embed="rId4"/>
          <a:srcRect l="4004" t="12204" r="20598" b="13584"/>
          <a:stretch>
            <a:fillRect/>
          </a:stretch>
        </p:blipFill>
        <p:spPr>
          <a:xfrm>
            <a:off x="7772240" y="2607667"/>
            <a:ext cx="3793174" cy="2699659"/>
          </a:xfrm>
          <a:prstGeom prst="rect">
            <a:avLst/>
          </a:prstGeom>
          <a:ln w="12700">
            <a:miter lim="400000"/>
          </a:ln>
        </p:spPr>
      </p:pic>
      <p:pic>
        <p:nvPicPr>
          <p:cNvPr id="113" name="Picture 12" descr="Picture 12"/>
          <p:cNvPicPr>
            <a:picLocks noChangeAspect="1"/>
          </p:cNvPicPr>
          <p:nvPr/>
        </p:nvPicPr>
        <p:blipFill>
          <a:blip r:embed="rId5"/>
          <a:srcRect l="5310" r="5452"/>
          <a:stretch>
            <a:fillRect/>
          </a:stretch>
        </p:blipFill>
        <p:spPr>
          <a:xfrm>
            <a:off x="4318233" y="2755602"/>
            <a:ext cx="3217604" cy="2403788"/>
          </a:xfrm>
          <a:prstGeom prst="rect">
            <a:avLst/>
          </a:prstGeom>
          <a:ln w="12700">
            <a:miter lim="400000"/>
          </a:ln>
        </p:spPr>
      </p:pic>
      <p:pic>
        <p:nvPicPr>
          <p:cNvPr id="114" name="Picture 14" descr="Picture 14"/>
          <p:cNvPicPr>
            <a:picLocks noChangeAspect="1"/>
          </p:cNvPicPr>
          <p:nvPr/>
        </p:nvPicPr>
        <p:blipFill>
          <a:blip r:embed="rId6"/>
          <a:stretch>
            <a:fillRect/>
          </a:stretch>
        </p:blipFill>
        <p:spPr>
          <a:xfrm>
            <a:off x="722959" y="2379719"/>
            <a:ext cx="3358871" cy="4198588"/>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title"/>
          </p:nvPr>
        </p:nvSpPr>
        <p:spPr>
          <a:xfrm>
            <a:off x="722959" y="161006"/>
            <a:ext cx="10515601" cy="1325563"/>
          </a:xfrm>
          <a:prstGeom prst="rect">
            <a:avLst/>
          </a:prstGeom>
        </p:spPr>
        <p:txBody>
          <a:bodyPr/>
          <a:lstStyle>
            <a:lvl1pPr>
              <a:defRPr sz="4500" b="1">
                <a:latin typeface="Times New Roman"/>
                <a:ea typeface="Times New Roman"/>
                <a:cs typeface="Times New Roman"/>
                <a:sym typeface="Times New Roman"/>
              </a:defRPr>
            </a:lvl1pPr>
          </a:lstStyle>
          <a:p>
            <a:r>
              <a:t>3. Background Study</a:t>
            </a:r>
          </a:p>
        </p:txBody>
      </p:sp>
      <p:pic>
        <p:nvPicPr>
          <p:cNvPr id="117" name="Picture 2" descr="Picture 2"/>
          <p:cNvPicPr>
            <a:picLocks noChangeAspect="1"/>
          </p:cNvPicPr>
          <p:nvPr/>
        </p:nvPicPr>
        <p:blipFill>
          <a:blip r:embed="rId2"/>
          <a:srcRect l="10536" t="16197" r="7963" b="26712"/>
          <a:stretch>
            <a:fillRect/>
          </a:stretch>
        </p:blipFill>
        <p:spPr>
          <a:xfrm>
            <a:off x="9113520" y="73353"/>
            <a:ext cx="2895600" cy="1158240"/>
          </a:xfrm>
          <a:prstGeom prst="rect">
            <a:avLst/>
          </a:prstGeom>
          <a:ln w="12700">
            <a:miter lim="400000"/>
          </a:ln>
        </p:spPr>
      </p:pic>
      <p:pic>
        <p:nvPicPr>
          <p:cNvPr id="118" name="Picture 4" descr="Picture 4"/>
          <p:cNvPicPr>
            <a:picLocks noChangeAspect="1"/>
          </p:cNvPicPr>
          <p:nvPr/>
        </p:nvPicPr>
        <p:blipFill>
          <a:blip r:embed="rId3"/>
          <a:stretch>
            <a:fillRect/>
          </a:stretch>
        </p:blipFill>
        <p:spPr>
          <a:xfrm>
            <a:off x="8765222" y="6187440"/>
            <a:ext cx="3426779" cy="500714"/>
          </a:xfrm>
          <a:prstGeom prst="rect">
            <a:avLst/>
          </a:prstGeom>
          <a:ln w="12700">
            <a:miter lim="400000"/>
          </a:ln>
        </p:spPr>
      </p:pic>
      <p:sp>
        <p:nvSpPr>
          <p:cNvPr id="119" name="Text Placeholder 7"/>
          <p:cNvSpPr txBox="1">
            <a:spLocks noGrp="1"/>
          </p:cNvSpPr>
          <p:nvPr>
            <p:ph type="body" idx="1"/>
          </p:nvPr>
        </p:nvSpPr>
        <p:spPr>
          <a:xfrm>
            <a:off x="368446" y="1395467"/>
            <a:ext cx="10515601" cy="5042330"/>
          </a:xfrm>
          <a:prstGeom prst="rect">
            <a:avLst/>
          </a:prstGeom>
        </p:spPr>
        <p:txBody>
          <a:bodyPr anchor="t"/>
          <a:lstStyle/>
          <a:p>
            <a:pPr marL="457200" indent="-342900" algn="just">
              <a:lnSpc>
                <a:spcPct val="100000"/>
              </a:lnSpc>
              <a:buClr>
                <a:srgbClr val="000000"/>
              </a:buClr>
              <a:buSzPts val="1400"/>
              <a:buFont typeface="Arial"/>
              <a:buChar char="•"/>
              <a:defRPr sz="1400">
                <a:latin typeface="Times New Roman"/>
                <a:ea typeface="Times New Roman"/>
                <a:cs typeface="Times New Roman"/>
                <a:sym typeface="Times New Roman"/>
              </a:defRPr>
            </a:pPr>
            <a:r>
              <a:rPr dirty="0"/>
              <a:t>[1]  By </a:t>
            </a:r>
            <a:r>
              <a:rPr u="sng" dirty="0">
                <a:solidFill>
                  <a:srgbClr val="0563C1"/>
                </a:solidFill>
                <a:uFill>
                  <a:solidFill>
                    <a:srgbClr val="0563C1"/>
                  </a:solidFill>
                </a:uFill>
                <a:hlinkClick r:id="rId4"/>
              </a:rPr>
              <a:t>N Mohamed</a:t>
            </a:r>
            <a:r>
              <a:rPr dirty="0"/>
              <a:t>, </a:t>
            </a:r>
            <a:r>
              <a:rPr u="sng" dirty="0">
                <a:solidFill>
                  <a:srgbClr val="0563C1"/>
                </a:solidFill>
                <a:uFill>
                  <a:solidFill>
                    <a:srgbClr val="0563C1"/>
                  </a:solidFill>
                </a:uFill>
                <a:hlinkClick r:id="rId5"/>
              </a:rPr>
              <a:t>MB Mustafa</a:t>
            </a:r>
            <a:r>
              <a:rPr dirty="0"/>
              <a:t>, </a:t>
            </a:r>
            <a:r>
              <a:rPr u="sng" dirty="0">
                <a:solidFill>
                  <a:srgbClr val="0563C1"/>
                </a:solidFill>
                <a:uFill>
                  <a:solidFill>
                    <a:srgbClr val="0563C1"/>
                  </a:solidFill>
                </a:uFill>
                <a:hlinkClick r:id="rId6"/>
              </a:rPr>
              <a:t>N </a:t>
            </a:r>
            <a:r>
              <a:rPr u="sng" dirty="0" err="1">
                <a:solidFill>
                  <a:srgbClr val="0563C1"/>
                </a:solidFill>
                <a:uFill>
                  <a:solidFill>
                    <a:srgbClr val="0563C1"/>
                  </a:solidFill>
                </a:uFill>
                <a:hlinkClick r:id="rId6"/>
              </a:rPr>
              <a:t>Jomhari</a:t>
            </a:r>
            <a:r>
              <a:rPr dirty="0"/>
              <a:t> - IEEE Access :-</a:t>
            </a:r>
            <a:endParaRPr b="0" dirty="0">
              <a:latin typeface="Helvetica Neue"/>
              <a:ea typeface="Helvetica Neue"/>
              <a:cs typeface="Helvetica Neue"/>
              <a:sym typeface="Helvetica Neue"/>
            </a:endParaRPr>
          </a:p>
          <a:p>
            <a:pPr marL="0" indent="114300" algn="just">
              <a:lnSpc>
                <a:spcPct val="100000"/>
              </a:lnSpc>
              <a:defRPr sz="1400" b="0">
                <a:latin typeface="Times New Roman"/>
                <a:ea typeface="Times New Roman"/>
                <a:cs typeface="Times New Roman"/>
                <a:sym typeface="Times New Roman"/>
              </a:defRPr>
            </a:pPr>
            <a:r>
              <a:rPr dirty="0"/>
              <a:t>This paper reviewed the sign language research in the vision-based hand gesture recognition system from 2014 to 2020. The review shows that the vision-based hand gesture recognition research is an active field of research, with many studies conducted, resulting in dozens of articles published annually in journals and conference proceedings.</a:t>
            </a:r>
            <a:endParaRPr dirty="0">
              <a:latin typeface="Helvetica Neue"/>
              <a:ea typeface="Helvetica Neue"/>
              <a:cs typeface="Helvetica Neue"/>
              <a:sym typeface="Helvetica Neue"/>
            </a:endParaRPr>
          </a:p>
          <a:p>
            <a:pPr marL="457200" indent="-342900" algn="just">
              <a:lnSpc>
                <a:spcPct val="100000"/>
              </a:lnSpc>
              <a:buClr>
                <a:srgbClr val="000000"/>
              </a:buClr>
              <a:buSzPts val="1400"/>
              <a:buFont typeface="Arial"/>
              <a:buChar char="•"/>
              <a:defRPr sz="1400">
                <a:latin typeface="Times New Roman"/>
                <a:ea typeface="Times New Roman"/>
                <a:cs typeface="Times New Roman"/>
                <a:sym typeface="Times New Roman"/>
              </a:defRPr>
            </a:pPr>
            <a:r>
              <a:rPr dirty="0"/>
              <a:t>[2] By </a:t>
            </a:r>
            <a:r>
              <a:rPr u="sng" dirty="0"/>
              <a:t>P Parvathy</a:t>
            </a:r>
            <a:r>
              <a:rPr dirty="0"/>
              <a:t>, </a:t>
            </a:r>
            <a:r>
              <a:rPr u="sng" dirty="0">
                <a:solidFill>
                  <a:srgbClr val="0563C1"/>
                </a:solidFill>
                <a:uFill>
                  <a:solidFill>
                    <a:srgbClr val="0563C1"/>
                  </a:solidFill>
                </a:uFill>
                <a:hlinkClick r:id="rId7"/>
              </a:rPr>
              <a:t>K Subramaniam</a:t>
            </a:r>
            <a:r>
              <a:rPr dirty="0"/>
              <a:t> - Journal of Ambient: -</a:t>
            </a:r>
            <a:endParaRPr dirty="0">
              <a:latin typeface="Helvetica Neue"/>
              <a:ea typeface="Helvetica Neue"/>
              <a:cs typeface="Helvetica Neue"/>
              <a:sym typeface="Helvetica Neue"/>
            </a:endParaRPr>
          </a:p>
          <a:p>
            <a:pPr marL="0" indent="114300" algn="just">
              <a:lnSpc>
                <a:spcPct val="100000"/>
              </a:lnSpc>
              <a:defRPr sz="1400" b="0">
                <a:latin typeface="Times New Roman"/>
                <a:ea typeface="Times New Roman"/>
                <a:cs typeface="Times New Roman"/>
                <a:sym typeface="Times New Roman"/>
              </a:defRPr>
            </a:pPr>
            <a:r>
              <a:rPr dirty="0"/>
              <a:t>Human computer interaction (HCI) systems are increasing due to the demand for non-intrusive methods for communicating with machines. In this research article, vision-based hand gesture recognition (HGR) System has been proposed using machine learning. This proposed system consists of three stages: segmentation, feature extraction and classification.</a:t>
            </a:r>
            <a:endParaRPr dirty="0">
              <a:latin typeface="Helvetica Neue"/>
              <a:ea typeface="Helvetica Neue"/>
              <a:cs typeface="Helvetica Neue"/>
              <a:sym typeface="Helvetica Neue"/>
            </a:endParaRPr>
          </a:p>
          <a:p>
            <a:pPr marL="457200" indent="-342900" algn="just">
              <a:lnSpc>
                <a:spcPct val="100000"/>
              </a:lnSpc>
              <a:buClr>
                <a:srgbClr val="000000"/>
              </a:buClr>
              <a:buSzPts val="1400"/>
              <a:buFont typeface="Arial"/>
              <a:buChar char="•"/>
              <a:defRPr sz="1400">
                <a:latin typeface="Times New Roman"/>
                <a:ea typeface="Times New Roman"/>
                <a:cs typeface="Times New Roman"/>
                <a:sym typeface="Times New Roman"/>
              </a:defRPr>
            </a:pPr>
            <a:r>
              <a:rPr dirty="0"/>
              <a:t>[3] By </a:t>
            </a:r>
            <a:r>
              <a:rPr u="sng" dirty="0">
                <a:solidFill>
                  <a:srgbClr val="0563C1"/>
                </a:solidFill>
                <a:uFill>
                  <a:solidFill>
                    <a:srgbClr val="0563C1"/>
                  </a:solidFill>
                </a:uFill>
                <a:hlinkClick r:id="rId8"/>
              </a:rPr>
              <a:t>TH Tsai</a:t>
            </a:r>
            <a:r>
              <a:rPr dirty="0"/>
              <a:t>,  </a:t>
            </a:r>
            <a:r>
              <a:rPr u="sng" dirty="0"/>
              <a:t>CC Huang</a:t>
            </a:r>
            <a:r>
              <a:rPr dirty="0"/>
              <a:t>,</a:t>
            </a:r>
            <a:r>
              <a:rPr u="sng" dirty="0"/>
              <a:t> KL Zhang</a:t>
            </a:r>
            <a:r>
              <a:rPr dirty="0"/>
              <a:t> - Multimedia tools and applications: -</a:t>
            </a:r>
            <a:endParaRPr b="0" dirty="0">
              <a:latin typeface="Helvetica Neue"/>
              <a:ea typeface="Helvetica Neue"/>
              <a:cs typeface="Helvetica Neue"/>
              <a:sym typeface="Helvetica Neue"/>
            </a:endParaRPr>
          </a:p>
          <a:p>
            <a:pPr marL="0" indent="114300" algn="just">
              <a:lnSpc>
                <a:spcPct val="100000"/>
              </a:lnSpc>
              <a:defRPr sz="1400" b="0">
                <a:latin typeface="Times New Roman"/>
                <a:ea typeface="Times New Roman"/>
                <a:cs typeface="Times New Roman"/>
                <a:sym typeface="Times New Roman"/>
              </a:defRPr>
            </a:pPr>
            <a:r>
              <a:rPr dirty="0"/>
              <a:t>Hand gestures are one of the most intuitive and common forms of communication, and can communicate a wide range of meaning. Vision-based hand gesture recognition has received a significant amount of research attention in recent years. However, the field still presents a number of challenges for researchers.</a:t>
            </a:r>
            <a:r>
              <a:rPr b="1" dirty="0"/>
              <a:t> </a:t>
            </a:r>
            <a:endParaRPr dirty="0">
              <a:latin typeface="Helvetica Neue"/>
              <a:ea typeface="Helvetica Neue"/>
              <a:cs typeface="Helvetica Neue"/>
              <a:sym typeface="Helvetica Neue"/>
            </a:endParaRPr>
          </a:p>
          <a:p>
            <a:pPr marL="457200" indent="-342900" algn="just">
              <a:lnSpc>
                <a:spcPct val="100000"/>
              </a:lnSpc>
              <a:buClr>
                <a:srgbClr val="000000"/>
              </a:buClr>
              <a:buSzPts val="1400"/>
              <a:buFont typeface="Arial"/>
              <a:buChar char="•"/>
              <a:defRPr sz="1400">
                <a:latin typeface="Times New Roman"/>
                <a:ea typeface="Times New Roman"/>
                <a:cs typeface="Times New Roman"/>
                <a:sym typeface="Times New Roman"/>
              </a:defRPr>
            </a:pPr>
            <a:r>
              <a:rPr dirty="0"/>
              <a:t>[4]  By </a:t>
            </a:r>
            <a:r>
              <a:rPr u="sng" dirty="0">
                <a:solidFill>
                  <a:srgbClr val="0563C1"/>
                </a:solidFill>
                <a:uFill>
                  <a:solidFill>
                    <a:srgbClr val="0563C1"/>
                  </a:solidFill>
                </a:uFill>
                <a:hlinkClick r:id="rId9"/>
              </a:rPr>
              <a:t>F Al Farid</a:t>
            </a:r>
            <a:r>
              <a:rPr dirty="0"/>
              <a:t>, </a:t>
            </a:r>
            <a:r>
              <a:rPr u="sng" dirty="0">
                <a:solidFill>
                  <a:srgbClr val="0563C1"/>
                </a:solidFill>
                <a:uFill>
                  <a:solidFill>
                    <a:srgbClr val="0563C1"/>
                  </a:solidFill>
                </a:uFill>
                <a:hlinkClick r:id="rId10"/>
              </a:rPr>
              <a:t>N Hashim</a:t>
            </a:r>
            <a:r>
              <a:rPr dirty="0"/>
              <a:t>, </a:t>
            </a:r>
            <a:r>
              <a:rPr u="sng" dirty="0">
                <a:solidFill>
                  <a:srgbClr val="0563C1"/>
                </a:solidFill>
                <a:uFill>
                  <a:solidFill>
                    <a:srgbClr val="0563C1"/>
                  </a:solidFill>
                </a:uFill>
                <a:hlinkClick r:id="rId11"/>
              </a:rPr>
              <a:t>J Abdullah</a:t>
            </a:r>
            <a:r>
              <a:rPr dirty="0"/>
              <a:t>, </a:t>
            </a:r>
            <a:r>
              <a:rPr u="sng" dirty="0">
                <a:solidFill>
                  <a:srgbClr val="0563C1"/>
                </a:solidFill>
                <a:uFill>
                  <a:solidFill>
                    <a:srgbClr val="0563C1"/>
                  </a:solidFill>
                </a:uFill>
                <a:hlinkClick r:id="rId12"/>
              </a:rPr>
              <a:t>MR Bhuiyan</a:t>
            </a:r>
            <a:r>
              <a:rPr dirty="0"/>
              <a:t> - journal of imaging :-</a:t>
            </a:r>
            <a:endParaRPr b="0" dirty="0">
              <a:latin typeface="Helvetica Neue"/>
              <a:ea typeface="Helvetica Neue"/>
              <a:cs typeface="Helvetica Neue"/>
              <a:sym typeface="Helvetica Neue"/>
            </a:endParaRPr>
          </a:p>
          <a:p>
            <a:pPr marL="0" indent="114300" algn="just">
              <a:lnSpc>
                <a:spcPct val="100000"/>
              </a:lnSpc>
              <a:spcBef>
                <a:spcPts val="1200"/>
              </a:spcBef>
              <a:defRPr sz="1400" b="0">
                <a:latin typeface="Times New Roman"/>
                <a:ea typeface="Times New Roman"/>
                <a:cs typeface="Times New Roman"/>
                <a:sym typeface="Times New Roman"/>
              </a:defRPr>
            </a:pPr>
            <a:r>
              <a:rPr dirty="0"/>
              <a:t>This paper aims to uncover the limitations faced in image acquisition through the use of cameras, image segmentation and tracking, feature extraction, and gesture classification stages of vision-driven hand gesture recognition in various camera orientations. This paper looked at research on vision-based hand gesture recognition systems from 2012 to 2022.</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182880" y="169846"/>
            <a:ext cx="10515601" cy="1325563"/>
          </a:xfrm>
          <a:prstGeom prst="rect">
            <a:avLst/>
          </a:prstGeom>
        </p:spPr>
        <p:txBody>
          <a:bodyPr/>
          <a:lstStyle>
            <a:lvl1pPr>
              <a:defRPr sz="4500" b="1">
                <a:latin typeface="Times New Roman"/>
                <a:ea typeface="Times New Roman"/>
                <a:cs typeface="Times New Roman"/>
                <a:sym typeface="Times New Roman"/>
              </a:defRPr>
            </a:lvl1pPr>
          </a:lstStyle>
          <a:p>
            <a:r>
              <a:t>3. Background Study</a:t>
            </a:r>
          </a:p>
        </p:txBody>
      </p:sp>
      <p:pic>
        <p:nvPicPr>
          <p:cNvPr id="122" name="Picture 2" descr="Picture 2"/>
          <p:cNvPicPr>
            <a:picLocks noChangeAspect="1"/>
          </p:cNvPicPr>
          <p:nvPr/>
        </p:nvPicPr>
        <p:blipFill>
          <a:blip r:embed="rId2"/>
          <a:srcRect l="10536" t="16197" r="7963" b="26712"/>
          <a:stretch>
            <a:fillRect/>
          </a:stretch>
        </p:blipFill>
        <p:spPr>
          <a:xfrm>
            <a:off x="9113520" y="73353"/>
            <a:ext cx="2895600" cy="1158240"/>
          </a:xfrm>
          <a:prstGeom prst="rect">
            <a:avLst/>
          </a:prstGeom>
          <a:ln w="12700">
            <a:miter lim="400000"/>
          </a:ln>
        </p:spPr>
      </p:pic>
      <p:pic>
        <p:nvPicPr>
          <p:cNvPr id="123" name="Picture 4" descr="Picture 4"/>
          <p:cNvPicPr>
            <a:picLocks noChangeAspect="1"/>
          </p:cNvPicPr>
          <p:nvPr/>
        </p:nvPicPr>
        <p:blipFill>
          <a:blip r:embed="rId3"/>
          <a:stretch>
            <a:fillRect/>
          </a:stretch>
        </p:blipFill>
        <p:spPr>
          <a:xfrm>
            <a:off x="8765222" y="6187440"/>
            <a:ext cx="3426779" cy="500714"/>
          </a:xfrm>
          <a:prstGeom prst="rect">
            <a:avLst/>
          </a:prstGeom>
          <a:ln w="12700">
            <a:miter lim="400000"/>
          </a:ln>
        </p:spPr>
      </p:pic>
      <p:sp>
        <p:nvSpPr>
          <p:cNvPr id="124" name="Text Placeholder 7"/>
          <p:cNvSpPr txBox="1">
            <a:spLocks noGrp="1"/>
          </p:cNvSpPr>
          <p:nvPr>
            <p:ph type="body" idx="1"/>
          </p:nvPr>
        </p:nvSpPr>
        <p:spPr>
          <a:xfrm>
            <a:off x="453287" y="1408926"/>
            <a:ext cx="10515601" cy="5042330"/>
          </a:xfrm>
          <a:prstGeom prst="rect">
            <a:avLst/>
          </a:prstGeom>
        </p:spPr>
        <p:txBody>
          <a:bodyPr anchor="t"/>
          <a:lstStyle/>
          <a:p>
            <a:pPr marL="457200" indent="-342900" algn="just">
              <a:lnSpc>
                <a:spcPct val="100000"/>
              </a:lnSpc>
              <a:spcBef>
                <a:spcPts val="1200"/>
              </a:spcBef>
              <a:buClr>
                <a:srgbClr val="000000"/>
              </a:buClr>
              <a:buSzPts val="1400"/>
              <a:buFont typeface="Arial"/>
              <a:buChar char="•"/>
              <a:defRPr sz="1400">
                <a:latin typeface="Times New Roman"/>
                <a:ea typeface="Times New Roman"/>
                <a:cs typeface="Times New Roman"/>
                <a:sym typeface="Times New Roman"/>
              </a:defRPr>
            </a:pPr>
            <a:r>
              <a:rPr dirty="0"/>
              <a:t>[5]  By M </a:t>
            </a:r>
            <a:r>
              <a:rPr dirty="0" err="1"/>
              <a:t>Oudah</a:t>
            </a:r>
            <a:r>
              <a:rPr dirty="0"/>
              <a:t>, </a:t>
            </a:r>
            <a:r>
              <a:rPr u="sng" dirty="0">
                <a:solidFill>
                  <a:srgbClr val="0563C1"/>
                </a:solidFill>
                <a:uFill>
                  <a:solidFill>
                    <a:srgbClr val="0563C1"/>
                  </a:solidFill>
                </a:uFill>
                <a:hlinkClick r:id="rId4"/>
              </a:rPr>
              <a:t>A Al-</a:t>
            </a:r>
            <a:r>
              <a:rPr u="sng" dirty="0" err="1">
                <a:solidFill>
                  <a:srgbClr val="0563C1"/>
                </a:solidFill>
                <a:uFill>
                  <a:solidFill>
                    <a:srgbClr val="0563C1"/>
                  </a:solidFill>
                </a:uFill>
                <a:hlinkClick r:id="rId4"/>
              </a:rPr>
              <a:t>Naji</a:t>
            </a:r>
            <a:r>
              <a:rPr dirty="0"/>
              <a:t>, </a:t>
            </a:r>
            <a:r>
              <a:rPr u="sng" dirty="0">
                <a:solidFill>
                  <a:srgbClr val="0563C1"/>
                </a:solidFill>
                <a:uFill>
                  <a:solidFill>
                    <a:srgbClr val="0563C1"/>
                  </a:solidFill>
                </a:uFill>
                <a:hlinkClick r:id="rId5"/>
              </a:rPr>
              <a:t>J </a:t>
            </a:r>
            <a:r>
              <a:rPr u="sng" dirty="0" err="1">
                <a:solidFill>
                  <a:srgbClr val="0563C1"/>
                </a:solidFill>
                <a:uFill>
                  <a:solidFill>
                    <a:srgbClr val="0563C1"/>
                  </a:solidFill>
                </a:uFill>
                <a:hlinkClick r:id="rId5"/>
              </a:rPr>
              <a:t>Chahl</a:t>
            </a:r>
            <a:r>
              <a:rPr dirty="0"/>
              <a:t> - journal of Imaging :-</a:t>
            </a:r>
            <a:endParaRPr dirty="0">
              <a:latin typeface="Helvetica Neue"/>
              <a:ea typeface="Helvetica Neue"/>
              <a:cs typeface="Helvetica Neue"/>
              <a:sym typeface="Helvetica Neue"/>
            </a:endParaRPr>
          </a:p>
          <a:p>
            <a:pPr marL="0" indent="114300" algn="just">
              <a:lnSpc>
                <a:spcPct val="100000"/>
              </a:lnSpc>
              <a:spcBef>
                <a:spcPts val="1200"/>
              </a:spcBef>
              <a:defRPr sz="1400" b="0">
                <a:latin typeface="Times New Roman"/>
                <a:ea typeface="Times New Roman"/>
                <a:cs typeface="Times New Roman"/>
                <a:sym typeface="Times New Roman"/>
              </a:defRPr>
            </a:pPr>
            <a:r>
              <a:rPr dirty="0"/>
              <a:t>This paper focuses on a review of the literature on hand gesture techniques and introduces their merits and limitations under different circumstances. In addition, it tabulates the performance of these methods, focusing on computer vision techniques that deal with the similarity and difference points, technique of hand segmentation used, classification algorithms and drawbacks, number and types of gestures, dataset used, detection range (distance) and type of camera used. This paper is a thorough general overview of hand gesture methods with a brief discussion of some possible applications.</a:t>
            </a:r>
            <a:endParaRPr dirty="0">
              <a:latin typeface="Helvetica Neue"/>
              <a:ea typeface="Helvetica Neue"/>
              <a:cs typeface="Helvetica Neue"/>
              <a:sym typeface="Helvetica Neue"/>
            </a:endParaRPr>
          </a:p>
          <a:p>
            <a:pPr marL="457200" indent="-342900" algn="just">
              <a:lnSpc>
                <a:spcPct val="100000"/>
              </a:lnSpc>
              <a:spcBef>
                <a:spcPts val="1200"/>
              </a:spcBef>
              <a:buClr>
                <a:srgbClr val="000000"/>
              </a:buClr>
              <a:buSzPts val="1400"/>
              <a:buFont typeface="Arial"/>
              <a:buChar char="•"/>
              <a:defRPr sz="1400">
                <a:latin typeface="Times Roman"/>
                <a:ea typeface="Times Roman"/>
                <a:cs typeface="Times Roman"/>
                <a:sym typeface="Times Roman"/>
              </a:defRPr>
            </a:pPr>
            <a:r>
              <a:rPr dirty="0"/>
              <a:t>[6]  </a:t>
            </a:r>
            <a:r>
              <a:rPr dirty="0">
                <a:latin typeface="Times New Roman"/>
                <a:ea typeface="Times New Roman"/>
                <a:cs typeface="Times New Roman"/>
                <a:sym typeface="Times New Roman"/>
              </a:rPr>
              <a:t>By </a:t>
            </a:r>
            <a:r>
              <a:rPr u="sng" dirty="0">
                <a:solidFill>
                  <a:srgbClr val="0563C1"/>
                </a:solidFill>
                <a:uFill>
                  <a:solidFill>
                    <a:srgbClr val="0563C1"/>
                  </a:solidFill>
                </a:uFill>
                <a:latin typeface="Times New Roman"/>
                <a:ea typeface="Times New Roman"/>
                <a:cs typeface="Times New Roman"/>
                <a:sym typeface="Times New Roman"/>
                <a:hlinkClick r:id="rId6"/>
              </a:rPr>
              <a:t>H Su</a:t>
            </a:r>
            <a:r>
              <a:rPr dirty="0">
                <a:latin typeface="Times New Roman"/>
                <a:ea typeface="Times New Roman"/>
                <a:cs typeface="Times New Roman"/>
                <a:sym typeface="Times New Roman"/>
              </a:rPr>
              <a:t>, </a:t>
            </a:r>
            <a:r>
              <a:rPr u="sng" dirty="0">
                <a:solidFill>
                  <a:srgbClr val="0563C1"/>
                </a:solidFill>
                <a:uFill>
                  <a:solidFill>
                    <a:srgbClr val="0563C1"/>
                  </a:solidFill>
                </a:uFill>
                <a:latin typeface="Times New Roman"/>
                <a:ea typeface="Times New Roman"/>
                <a:cs typeface="Times New Roman"/>
                <a:sym typeface="Times New Roman"/>
                <a:hlinkClick r:id="rId7"/>
              </a:rPr>
              <a:t>SE </a:t>
            </a:r>
            <a:r>
              <a:rPr u="sng" dirty="0" err="1">
                <a:solidFill>
                  <a:srgbClr val="0563C1"/>
                </a:solidFill>
                <a:uFill>
                  <a:solidFill>
                    <a:srgbClr val="0563C1"/>
                  </a:solidFill>
                </a:uFill>
                <a:latin typeface="Times New Roman"/>
                <a:ea typeface="Times New Roman"/>
                <a:cs typeface="Times New Roman"/>
                <a:sym typeface="Times New Roman"/>
                <a:hlinkClick r:id="rId7"/>
              </a:rPr>
              <a:t>Ovur</a:t>
            </a:r>
            <a:r>
              <a:rPr dirty="0">
                <a:latin typeface="Times New Roman"/>
                <a:ea typeface="Times New Roman"/>
                <a:cs typeface="Times New Roman"/>
                <a:sym typeface="Times New Roman"/>
              </a:rPr>
              <a:t>, </a:t>
            </a:r>
            <a:r>
              <a:rPr u="sng" dirty="0">
                <a:solidFill>
                  <a:srgbClr val="0563C1"/>
                </a:solidFill>
                <a:uFill>
                  <a:solidFill>
                    <a:srgbClr val="0563C1"/>
                  </a:solidFill>
                </a:uFill>
                <a:latin typeface="Times New Roman"/>
                <a:ea typeface="Times New Roman"/>
                <a:cs typeface="Times New Roman"/>
                <a:sym typeface="Times New Roman"/>
                <a:hlinkClick r:id="rId8"/>
              </a:rPr>
              <a:t>X Zhou</a:t>
            </a:r>
            <a:r>
              <a:rPr dirty="0">
                <a:latin typeface="Times New Roman"/>
                <a:ea typeface="Times New Roman"/>
                <a:cs typeface="Times New Roman"/>
                <a:sym typeface="Times New Roman"/>
              </a:rPr>
              <a:t>, </a:t>
            </a:r>
            <a:r>
              <a:rPr u="sng" dirty="0">
                <a:solidFill>
                  <a:srgbClr val="0563C1"/>
                </a:solidFill>
                <a:uFill>
                  <a:solidFill>
                    <a:srgbClr val="0563C1"/>
                  </a:solidFill>
                </a:uFill>
                <a:latin typeface="Times New Roman"/>
                <a:ea typeface="Times New Roman"/>
                <a:cs typeface="Times New Roman"/>
                <a:sym typeface="Times New Roman"/>
                <a:hlinkClick r:id="rId9"/>
              </a:rPr>
              <a:t>W Qi</a:t>
            </a:r>
            <a:r>
              <a:rPr dirty="0">
                <a:latin typeface="Times New Roman"/>
                <a:ea typeface="Times New Roman"/>
                <a:cs typeface="Times New Roman"/>
                <a:sym typeface="Times New Roman"/>
              </a:rPr>
              <a:t>, </a:t>
            </a:r>
            <a:r>
              <a:rPr u="sng" dirty="0">
                <a:solidFill>
                  <a:srgbClr val="0563C1"/>
                </a:solidFill>
                <a:uFill>
                  <a:solidFill>
                    <a:srgbClr val="0563C1"/>
                  </a:solidFill>
                </a:uFill>
                <a:latin typeface="Times New Roman"/>
                <a:ea typeface="Times New Roman"/>
                <a:cs typeface="Times New Roman"/>
                <a:sym typeface="Times New Roman"/>
                <a:hlinkClick r:id="rId10"/>
              </a:rPr>
              <a:t>G Ferrigno</a:t>
            </a:r>
            <a:r>
              <a:rPr dirty="0">
                <a:latin typeface="Times New Roman"/>
                <a:ea typeface="Times New Roman"/>
                <a:cs typeface="Times New Roman"/>
                <a:sym typeface="Times New Roman"/>
              </a:rPr>
              <a:t>… - Advanced …, 2020</a:t>
            </a:r>
            <a:endParaRPr b="0" dirty="0">
              <a:latin typeface="Helvetica Neue"/>
              <a:ea typeface="Helvetica Neue"/>
              <a:cs typeface="Helvetica Neue"/>
              <a:sym typeface="Helvetica Neue"/>
            </a:endParaRPr>
          </a:p>
          <a:p>
            <a:pPr marL="0" indent="114300" algn="just">
              <a:lnSpc>
                <a:spcPct val="100000"/>
              </a:lnSpc>
              <a:spcBef>
                <a:spcPts val="1200"/>
              </a:spcBef>
              <a:defRPr sz="1400" b="0">
                <a:solidFill>
                  <a:srgbClr val="333333"/>
                </a:solidFill>
                <a:latin typeface="Times New Roman"/>
                <a:ea typeface="Times New Roman"/>
                <a:cs typeface="Times New Roman"/>
                <a:sym typeface="Times New Roman"/>
              </a:defRPr>
            </a:pPr>
            <a:r>
              <a:rPr dirty="0"/>
              <a:t>The development of advanced techniques in data science, such as big data and machine learning, facilitate the accurate classification of the hand gestures using electromyography (EMG) signals. However, the processing of the collection and label of the large data set imposes a high work burden and results in time-consuming implementations. It can label the class of the collected EMG data under the guidance of depth vision automatically, without consideration of the hand motion sequence.</a:t>
            </a:r>
            <a:endParaRPr dirty="0">
              <a:latin typeface="Helvetica Neue"/>
              <a:ea typeface="Helvetica Neue"/>
              <a:cs typeface="Helvetica Neue"/>
              <a:sym typeface="Helvetica Neue"/>
            </a:endParaRPr>
          </a:p>
          <a:p>
            <a:pPr marL="457200" indent="-342900" algn="just">
              <a:lnSpc>
                <a:spcPct val="100000"/>
              </a:lnSpc>
              <a:spcBef>
                <a:spcPts val="1200"/>
              </a:spcBef>
              <a:buClr>
                <a:srgbClr val="000000"/>
              </a:buClr>
              <a:buSzPts val="1400"/>
              <a:buFont typeface="Arial"/>
              <a:buChar char="•"/>
              <a:defRPr sz="1400">
                <a:latin typeface="Times Roman"/>
                <a:ea typeface="Times Roman"/>
                <a:cs typeface="Times Roman"/>
                <a:sym typeface="Times Roman"/>
              </a:defRPr>
            </a:pPr>
            <a:r>
              <a:rPr dirty="0"/>
              <a:t>[7] </a:t>
            </a:r>
            <a:r>
              <a:rPr dirty="0">
                <a:latin typeface="Times New Roman"/>
                <a:ea typeface="Times New Roman"/>
                <a:cs typeface="Times New Roman"/>
                <a:sym typeface="Times New Roman"/>
              </a:rPr>
              <a:t> By YS Tan, </a:t>
            </a:r>
            <a:r>
              <a:rPr u="sng" dirty="0">
                <a:solidFill>
                  <a:srgbClr val="0563C1"/>
                </a:solidFill>
                <a:uFill>
                  <a:solidFill>
                    <a:srgbClr val="0563C1"/>
                  </a:solidFill>
                </a:uFill>
                <a:latin typeface="Times New Roman"/>
                <a:ea typeface="Times New Roman"/>
                <a:cs typeface="Times New Roman"/>
                <a:sym typeface="Times New Roman"/>
                <a:hlinkClick r:id="rId11"/>
              </a:rPr>
              <a:t>KM Lim</a:t>
            </a:r>
            <a:r>
              <a:rPr dirty="0">
                <a:latin typeface="Times New Roman"/>
                <a:ea typeface="Times New Roman"/>
                <a:cs typeface="Times New Roman"/>
                <a:sym typeface="Times New Roman"/>
              </a:rPr>
              <a:t>, </a:t>
            </a:r>
            <a:r>
              <a:rPr u="sng" dirty="0">
                <a:solidFill>
                  <a:srgbClr val="0563C1"/>
                </a:solidFill>
                <a:uFill>
                  <a:solidFill>
                    <a:srgbClr val="0563C1"/>
                  </a:solidFill>
                </a:uFill>
                <a:latin typeface="Times New Roman"/>
                <a:ea typeface="Times New Roman"/>
                <a:cs typeface="Times New Roman"/>
                <a:sym typeface="Times New Roman"/>
                <a:hlinkClick r:id="rId12"/>
              </a:rPr>
              <a:t>CP Lee</a:t>
            </a:r>
            <a:r>
              <a:rPr dirty="0">
                <a:latin typeface="Times New Roman"/>
                <a:ea typeface="Times New Roman"/>
                <a:cs typeface="Times New Roman"/>
                <a:sym typeface="Times New Roman"/>
              </a:rPr>
              <a:t> - Expert Systems with Applications, 2021</a:t>
            </a:r>
            <a:endParaRPr b="0" dirty="0">
              <a:latin typeface="Helvetica Neue"/>
              <a:ea typeface="Helvetica Neue"/>
              <a:cs typeface="Helvetica Neue"/>
              <a:sym typeface="Helvetica Neue"/>
            </a:endParaRPr>
          </a:p>
          <a:p>
            <a:pPr marL="0" indent="114300" algn="just">
              <a:lnSpc>
                <a:spcPct val="100000"/>
              </a:lnSpc>
              <a:spcBef>
                <a:spcPts val="1200"/>
              </a:spcBef>
              <a:defRPr sz="1400" b="0">
                <a:solidFill>
                  <a:srgbClr val="1F1F1F"/>
                </a:solidFill>
                <a:latin typeface="Times New Roman"/>
                <a:ea typeface="Times New Roman"/>
                <a:cs typeface="Times New Roman"/>
                <a:sym typeface="Times New Roman"/>
              </a:defRPr>
            </a:pPr>
            <a:r>
              <a:rPr dirty="0"/>
              <a:t>Hand gesture recognition (HGR) serves as a fundamental way of communication and interaction for human being. HGR can be applied in human computer interaction (HCI) to facilitate user interaction, it can also be utilized for bridging the language barrier. HGR can be utilized to recognize sign language, which is a visual language represented by hand gestures and used by the deaf and mute all over the world as a primary way of communication. The effectiveness of the system and its ability to deal with varied challenges across multiple datasets are heavily reliant on the methods being utilized. </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2463</Words>
  <Application>Microsoft Office PowerPoint</Application>
  <PresentationFormat>Widescreen</PresentationFormat>
  <Paragraphs>114</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Helvetica Neue</vt:lpstr>
      <vt:lpstr>Times New Roman</vt:lpstr>
      <vt:lpstr>Office Theme</vt:lpstr>
      <vt:lpstr> Practicum Presentation Topic: “White-Board Hand Gesture Recognition System”</vt:lpstr>
      <vt:lpstr>Index of Contents</vt:lpstr>
      <vt:lpstr>1. Introduction &amp; Motivation</vt:lpstr>
      <vt:lpstr>1. Introduction &amp; Motivation</vt:lpstr>
      <vt:lpstr>2. Problem Statement</vt:lpstr>
      <vt:lpstr>2. Problem Statement</vt:lpstr>
      <vt:lpstr>2. Problem Statement</vt:lpstr>
      <vt:lpstr>3. Background Study</vt:lpstr>
      <vt:lpstr>3. Background Study</vt:lpstr>
      <vt:lpstr>3. Background Study</vt:lpstr>
      <vt:lpstr>4. Technology Stack</vt:lpstr>
      <vt:lpstr>5. Project Progress/Implementation</vt:lpstr>
      <vt:lpstr>5. Project Progress/Implementation</vt:lpstr>
      <vt:lpstr>5. Project Progress/Implementation</vt:lpstr>
      <vt:lpstr>5. Project Progress/Implementation</vt:lpstr>
      <vt:lpstr>5. Project Progress/Implementation</vt:lpstr>
      <vt:lpstr>5. Project Progress/Implementation</vt:lpstr>
      <vt:lpstr>5. Project Progress/Implementation</vt:lpstr>
      <vt:lpstr>6. What more can be Done!</vt:lpstr>
      <vt:lpstr>7. References</vt:lpstr>
      <vt:lpstr>7.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Practicum Presentation Topic: “White-Board Hand Gesture Recognition System”</dc:title>
  <cp:lastModifiedBy>Tanishq Rawat</cp:lastModifiedBy>
  <cp:revision>3</cp:revision>
  <dcterms:modified xsi:type="dcterms:W3CDTF">2024-05-21T08:36:36Z</dcterms:modified>
</cp:coreProperties>
</file>